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handoutMasterIdLst>
    <p:handoutMasterId r:id="rId24"/>
  </p:handoutMasterIdLst>
  <p:sldIdLst>
    <p:sldId id="259" r:id="rId2"/>
    <p:sldId id="364" r:id="rId3"/>
    <p:sldId id="341" r:id="rId4"/>
    <p:sldId id="283" r:id="rId5"/>
    <p:sldId id="337" r:id="rId6"/>
    <p:sldId id="373" r:id="rId7"/>
    <p:sldId id="374" r:id="rId8"/>
    <p:sldId id="356" r:id="rId9"/>
    <p:sldId id="330" r:id="rId10"/>
    <p:sldId id="343" r:id="rId11"/>
    <p:sldId id="357" r:id="rId12"/>
    <p:sldId id="284" r:id="rId13"/>
    <p:sldId id="355" r:id="rId14"/>
    <p:sldId id="354" r:id="rId15"/>
    <p:sldId id="375" r:id="rId16"/>
    <p:sldId id="371" r:id="rId17"/>
    <p:sldId id="359" r:id="rId18"/>
    <p:sldId id="377" r:id="rId19"/>
    <p:sldId id="378" r:id="rId20"/>
    <p:sldId id="369" r:id="rId21"/>
    <p:sldId id="33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 Rogers" initials="RR" lastIdx="4" clrIdx="0">
    <p:extLst>
      <p:ext uri="{19B8F6BF-5375-455C-9EA6-DF929625EA0E}">
        <p15:presenceInfo xmlns:p15="http://schemas.microsoft.com/office/powerpoint/2012/main" userId="ce4881de-3075-437f-a704-165487ac1ee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0FF"/>
    <a:srgbClr val="394186"/>
    <a:srgbClr val="9A2841"/>
    <a:srgbClr val="6C6C6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256" autoAdjust="0"/>
    <p:restoredTop sz="64286"/>
  </p:normalViewPr>
  <p:slideViewPr>
    <p:cSldViewPr snapToGrid="0" snapToObjects="1">
      <p:cViewPr varScale="1">
        <p:scale>
          <a:sx n="73" d="100"/>
          <a:sy n="73" d="100"/>
        </p:scale>
        <p:origin x="1386" y="78"/>
      </p:cViewPr>
      <p:guideLst/>
    </p:cSldViewPr>
  </p:slideViewPr>
  <p:notesTextViewPr>
    <p:cViewPr>
      <p:scale>
        <a:sx n="1" d="1"/>
        <a:sy n="1" d="1"/>
      </p:scale>
      <p:origin x="0" y="0"/>
    </p:cViewPr>
  </p:notesTextViewPr>
  <p:notesViewPr>
    <p:cSldViewPr snapToGrid="0" snapToObjects="1">
      <p:cViewPr varScale="1">
        <p:scale>
          <a:sx n="73" d="100"/>
          <a:sy n="73" d="100"/>
        </p:scale>
        <p:origin x="3560"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9F0F106-7A7E-AD4E-AD8D-FFFF5943ACE1}" type="datetimeFigureOut">
              <a:rPr lang="en-US" smtClean="0"/>
              <a:t>10/5/2018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AFF4467-2CEB-7948-8176-6AFE114A7E2A}" type="slidenum">
              <a:rPr lang="en-US" smtClean="0"/>
              <a:t>‹#›</a:t>
            </a:fld>
            <a:endParaRPr lang="en-US"/>
          </a:p>
        </p:txBody>
      </p:sp>
    </p:spTree>
    <p:extLst>
      <p:ext uri="{BB962C8B-B14F-4D97-AF65-F5344CB8AC3E}">
        <p14:creationId xmlns:p14="http://schemas.microsoft.com/office/powerpoint/2010/main" val="1134998043"/>
      </p:ext>
    </p:extLst>
  </p:cSld>
  <p:clrMap bg1="lt1" tx1="dk1" bg2="lt2" tx2="dk2" accent1="accent1" accent2="accent2" accent3="accent3" accent4="accent4" accent5="accent5" accent6="accent6" hlink="hlink" folHlink="folHlink"/>
</p:handoutMaster>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png>
</file>

<file path=ppt/media/image20.jpg>
</file>

<file path=ppt/media/image21.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4A722C-480E-D246-87C5-D2F1A94AE7AA}" type="datetimeFigureOut">
              <a:rPr lang="en-US" smtClean="0"/>
              <a:t>10/5/2018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D533E9-881E-FB4A-A987-61E661273736}" type="slidenum">
              <a:rPr lang="en-US" smtClean="0"/>
              <a:t>‹#›</a:t>
            </a:fld>
            <a:endParaRPr lang="en-US"/>
          </a:p>
        </p:txBody>
      </p:sp>
    </p:spTree>
    <p:extLst>
      <p:ext uri="{BB962C8B-B14F-4D97-AF65-F5344CB8AC3E}">
        <p14:creationId xmlns:p14="http://schemas.microsoft.com/office/powerpoint/2010/main" val="901464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Masters student from McMaster university department of Mechanical Engineering. Specifically I’m working with the McMaster Institute for Energy Studies to develop the next generations of energy systems. </a:t>
            </a:r>
          </a:p>
        </p:txBody>
      </p:sp>
      <p:sp>
        <p:nvSpPr>
          <p:cNvPr id="4" name="Slide Number Placeholder 3"/>
          <p:cNvSpPr>
            <a:spLocks noGrp="1"/>
          </p:cNvSpPr>
          <p:nvPr>
            <p:ph type="sldNum" sz="quarter" idx="5"/>
          </p:nvPr>
        </p:nvSpPr>
        <p:spPr/>
        <p:txBody>
          <a:bodyPr/>
          <a:lstStyle/>
          <a:p>
            <a:fld id="{30D533E9-881E-FB4A-A987-61E661273736}" type="slidenum">
              <a:rPr lang="en-US" smtClean="0"/>
              <a:t>1</a:t>
            </a:fld>
            <a:endParaRPr lang="en-US"/>
          </a:p>
        </p:txBody>
      </p:sp>
    </p:spTree>
    <p:extLst>
      <p:ext uri="{BB962C8B-B14F-4D97-AF65-F5344CB8AC3E}">
        <p14:creationId xmlns:p14="http://schemas.microsoft.com/office/powerpoint/2010/main" val="4612126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Integrated community energy systems are a whole systems approach that combines both thermal and electrical generation and storage to create a shared energy economy. They’re ideal for high density communities that have mixed use facilities, and to better understand how they fit into the energy landscape, some background is required. Starting with how energy is currently produced and transmitted to the developed world. </a:t>
            </a:r>
          </a:p>
        </p:txBody>
      </p:sp>
      <p:sp>
        <p:nvSpPr>
          <p:cNvPr id="4" name="Slide Number Placeholder 3"/>
          <p:cNvSpPr>
            <a:spLocks noGrp="1"/>
          </p:cNvSpPr>
          <p:nvPr>
            <p:ph type="sldNum" sz="quarter" idx="10"/>
          </p:nvPr>
        </p:nvSpPr>
        <p:spPr/>
        <p:txBody>
          <a:bodyPr/>
          <a:lstStyle/>
          <a:p>
            <a:fld id="{30D533E9-881E-FB4A-A987-61E661273736}" type="slidenum">
              <a:rPr lang="en-US" smtClean="0"/>
              <a:t>3</a:t>
            </a:fld>
            <a:endParaRPr lang="en-US"/>
          </a:p>
        </p:txBody>
      </p:sp>
    </p:spTree>
    <p:extLst>
      <p:ext uri="{BB962C8B-B14F-4D97-AF65-F5344CB8AC3E}">
        <p14:creationId xmlns:p14="http://schemas.microsoft.com/office/powerpoint/2010/main" val="1323773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Modules connected by fluid inlets. Loops back in a closed loop </a:t>
            </a:r>
          </a:p>
          <a:p>
            <a:r>
              <a:rPr lang="en-US" dirty="0"/>
              <a:t>Feedback, results and data transferred by real interfaces on the top</a:t>
            </a:r>
          </a:p>
          <a:p>
            <a:endParaRPr lang="en-US" dirty="0"/>
          </a:p>
          <a:p>
            <a:r>
              <a:rPr lang="en-US" dirty="0"/>
              <a:t>ETS hot and cold </a:t>
            </a:r>
          </a:p>
          <a:p>
            <a:r>
              <a:rPr lang="en-US" dirty="0"/>
              <a:t>PLM for losses in buried pipes</a:t>
            </a:r>
          </a:p>
          <a:p>
            <a:r>
              <a:rPr lang="en-US" dirty="0"/>
              <a:t>TNS that supply constant temperature water to the system. </a:t>
            </a:r>
          </a:p>
          <a:p>
            <a:endParaRPr lang="en-US" dirty="0"/>
          </a:p>
        </p:txBody>
      </p:sp>
      <p:sp>
        <p:nvSpPr>
          <p:cNvPr id="4" name="Slide Number Placeholder 3"/>
          <p:cNvSpPr>
            <a:spLocks noGrp="1"/>
          </p:cNvSpPr>
          <p:nvPr>
            <p:ph type="sldNum" sz="quarter" idx="5"/>
          </p:nvPr>
        </p:nvSpPr>
        <p:spPr/>
        <p:txBody>
          <a:bodyPr/>
          <a:lstStyle/>
          <a:p>
            <a:fld id="{30D533E9-881E-FB4A-A987-61E661273736}" type="slidenum">
              <a:rPr lang="en-US" smtClean="0"/>
              <a:t>9</a:t>
            </a:fld>
            <a:endParaRPr lang="en-US"/>
          </a:p>
        </p:txBody>
      </p:sp>
    </p:spTree>
    <p:extLst>
      <p:ext uri="{BB962C8B-B14F-4D97-AF65-F5344CB8AC3E}">
        <p14:creationId xmlns:p14="http://schemas.microsoft.com/office/powerpoint/2010/main" val="30652349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different pipe systems. Modules connected by fluid inlets. Although it loops back in a closed loop the last return is just a place holder to close off the system. </a:t>
            </a:r>
          </a:p>
          <a:p>
            <a:r>
              <a:rPr lang="en-US" dirty="0"/>
              <a:t>Feedback, results and data transferred by real interfaces on the top</a:t>
            </a:r>
          </a:p>
          <a:p>
            <a:endParaRPr lang="en-US" dirty="0"/>
          </a:p>
          <a:p>
            <a:r>
              <a:rPr lang="en-US" dirty="0"/>
              <a:t>ETS hot and cold </a:t>
            </a:r>
          </a:p>
          <a:p>
            <a:r>
              <a:rPr lang="en-US" dirty="0"/>
              <a:t>PLM for losses in buried pipes</a:t>
            </a:r>
          </a:p>
          <a:p>
            <a:r>
              <a:rPr lang="en-US" dirty="0"/>
              <a:t>TNS that supply constant temperature water to the system. </a:t>
            </a:r>
          </a:p>
          <a:p>
            <a:endParaRPr lang="en-US" dirty="0"/>
          </a:p>
        </p:txBody>
      </p:sp>
      <p:sp>
        <p:nvSpPr>
          <p:cNvPr id="4" name="Slide Number Placeholder 3"/>
          <p:cNvSpPr>
            <a:spLocks noGrp="1"/>
          </p:cNvSpPr>
          <p:nvPr>
            <p:ph type="sldNum" sz="quarter" idx="5"/>
          </p:nvPr>
        </p:nvSpPr>
        <p:spPr/>
        <p:txBody>
          <a:bodyPr/>
          <a:lstStyle/>
          <a:p>
            <a:fld id="{30D533E9-881E-FB4A-A987-61E661273736}" type="slidenum">
              <a:rPr lang="en-US" smtClean="0"/>
              <a:t>10</a:t>
            </a:fld>
            <a:endParaRPr lang="en-US"/>
          </a:p>
        </p:txBody>
      </p:sp>
    </p:spTree>
    <p:extLst>
      <p:ext uri="{BB962C8B-B14F-4D97-AF65-F5344CB8AC3E}">
        <p14:creationId xmlns:p14="http://schemas.microsoft.com/office/powerpoint/2010/main" val="7893528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Mixed Use A : </a:t>
            </a:r>
            <a:r>
              <a:rPr lang="en-US" dirty="0" err="1"/>
              <a:t>Herritage</a:t>
            </a:r>
            <a:r>
              <a:rPr lang="en-US" dirty="0"/>
              <a:t> Building restored with </a:t>
            </a:r>
            <a:r>
              <a:rPr lang="en-US" dirty="0" err="1"/>
              <a:t>resturants</a:t>
            </a:r>
            <a:r>
              <a:rPr lang="en-US" dirty="0"/>
              <a:t> and offices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Mixed Use B : </a:t>
            </a:r>
            <a:r>
              <a:rPr lang="en-US" dirty="0" err="1"/>
              <a:t>Herritage</a:t>
            </a:r>
            <a:r>
              <a:rPr lang="en-US" dirty="0"/>
              <a:t> Building restored with </a:t>
            </a:r>
            <a:r>
              <a:rPr lang="en-US" dirty="0" err="1"/>
              <a:t>resturants</a:t>
            </a:r>
            <a:r>
              <a:rPr lang="en-US" dirty="0"/>
              <a:t> and apartments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Mixed Use A : General Office building restored with </a:t>
            </a:r>
            <a:r>
              <a:rPr lang="en-US" dirty="0" err="1"/>
              <a:t>resturants</a:t>
            </a:r>
            <a:r>
              <a:rPr lang="en-US" dirty="0"/>
              <a:t> and offices </a:t>
            </a:r>
          </a:p>
          <a:p>
            <a:pPr marL="171450" indent="-171450">
              <a:buFontTx/>
              <a:buChar char="-"/>
            </a:pPr>
            <a:endParaRPr lang="en-US" dirty="0"/>
          </a:p>
          <a:p>
            <a:endParaRPr lang="en-US" dirty="0"/>
          </a:p>
        </p:txBody>
      </p:sp>
      <p:sp>
        <p:nvSpPr>
          <p:cNvPr id="4" name="Slide Number Placeholder 3"/>
          <p:cNvSpPr>
            <a:spLocks noGrp="1"/>
          </p:cNvSpPr>
          <p:nvPr>
            <p:ph type="sldNum" sz="quarter" idx="5"/>
          </p:nvPr>
        </p:nvSpPr>
        <p:spPr/>
        <p:txBody>
          <a:bodyPr/>
          <a:lstStyle/>
          <a:p>
            <a:fld id="{30D533E9-881E-FB4A-A987-61E661273736}" type="slidenum">
              <a:rPr lang="en-US" smtClean="0"/>
              <a:t>12</a:t>
            </a:fld>
            <a:endParaRPr lang="en-US"/>
          </a:p>
        </p:txBody>
      </p:sp>
    </p:spTree>
    <p:extLst>
      <p:ext uri="{BB962C8B-B14F-4D97-AF65-F5344CB8AC3E}">
        <p14:creationId xmlns:p14="http://schemas.microsoft.com/office/powerpoint/2010/main" val="3116370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Show the PPT demand schedule, broken down by type </a:t>
            </a:r>
          </a:p>
          <a:p>
            <a:pPr lvl="1"/>
            <a:r>
              <a:rPr lang="en-CA" dirty="0"/>
              <a:t>Explain the agility of different energy sources </a:t>
            </a:r>
          </a:p>
          <a:p>
            <a:pPr lvl="1"/>
            <a:r>
              <a:rPr lang="en-CA" dirty="0"/>
              <a:t>Explain the reliability of renewables</a:t>
            </a:r>
          </a:p>
          <a:p>
            <a:pPr lvl="1"/>
            <a:r>
              <a:rPr lang="en-CA" dirty="0"/>
              <a:t>This is peak dependence on non renewables is an issue because of the current structure of the grid and the inherent inefficiencies with fossil fuel generation. </a:t>
            </a:r>
          </a:p>
          <a:p>
            <a:pPr lvl="1"/>
            <a:r>
              <a:rPr lang="en-CA" dirty="0"/>
              <a:t>Show the excess heat generation that is wasted to the environment </a:t>
            </a:r>
          </a:p>
          <a:p>
            <a:endParaRPr lang="en-CA" dirty="0"/>
          </a:p>
        </p:txBody>
      </p:sp>
      <p:sp>
        <p:nvSpPr>
          <p:cNvPr id="4" name="Slide Number Placeholder 3"/>
          <p:cNvSpPr>
            <a:spLocks noGrp="1"/>
          </p:cNvSpPr>
          <p:nvPr>
            <p:ph type="sldNum" sz="quarter" idx="10"/>
          </p:nvPr>
        </p:nvSpPr>
        <p:spPr/>
        <p:txBody>
          <a:bodyPr/>
          <a:lstStyle/>
          <a:p>
            <a:fld id="{30D533E9-881E-FB4A-A987-61E661273736}" type="slidenum">
              <a:rPr lang="en-US" smtClean="0"/>
              <a:t>14</a:t>
            </a:fld>
            <a:endParaRPr lang="en-US"/>
          </a:p>
        </p:txBody>
      </p:sp>
    </p:spTree>
    <p:extLst>
      <p:ext uri="{BB962C8B-B14F-4D97-AF65-F5344CB8AC3E}">
        <p14:creationId xmlns:p14="http://schemas.microsoft.com/office/powerpoint/2010/main" val="42206191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30D533E9-881E-FB4A-A987-61E661273736}" type="slidenum">
              <a:rPr lang="en-US" smtClean="0"/>
              <a:t>18</a:t>
            </a:fld>
            <a:endParaRPr lang="en-US"/>
          </a:p>
        </p:txBody>
      </p:sp>
    </p:spTree>
    <p:extLst>
      <p:ext uri="{BB962C8B-B14F-4D97-AF65-F5344CB8AC3E}">
        <p14:creationId xmlns:p14="http://schemas.microsoft.com/office/powerpoint/2010/main" val="1682184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30D533E9-881E-FB4A-A987-61E661273736}" type="slidenum">
              <a:rPr lang="en-US" smtClean="0"/>
              <a:t>19</a:t>
            </a:fld>
            <a:endParaRPr lang="en-US"/>
          </a:p>
        </p:txBody>
      </p:sp>
    </p:spTree>
    <p:extLst>
      <p:ext uri="{BB962C8B-B14F-4D97-AF65-F5344CB8AC3E}">
        <p14:creationId xmlns:p14="http://schemas.microsoft.com/office/powerpoint/2010/main" val="9695919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a:p>
            <a:endParaRPr lang="en-CA" dirty="0"/>
          </a:p>
        </p:txBody>
      </p:sp>
      <p:sp>
        <p:nvSpPr>
          <p:cNvPr id="4" name="Slide Number Placeholder 3"/>
          <p:cNvSpPr>
            <a:spLocks noGrp="1"/>
          </p:cNvSpPr>
          <p:nvPr>
            <p:ph type="sldNum" sz="quarter" idx="10"/>
          </p:nvPr>
        </p:nvSpPr>
        <p:spPr/>
        <p:txBody>
          <a:bodyPr/>
          <a:lstStyle/>
          <a:p>
            <a:fld id="{30D533E9-881E-FB4A-A987-61E661273736}" type="slidenum">
              <a:rPr lang="en-US" smtClean="0"/>
              <a:t>21</a:t>
            </a:fld>
            <a:endParaRPr lang="en-US"/>
          </a:p>
        </p:txBody>
      </p:sp>
    </p:spTree>
    <p:extLst>
      <p:ext uri="{BB962C8B-B14F-4D97-AF65-F5344CB8AC3E}">
        <p14:creationId xmlns:p14="http://schemas.microsoft.com/office/powerpoint/2010/main" val="5141746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44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48E1D02-8EBF-564A-BC90-C1D70E917687}" type="datetime1">
              <a:rPr lang="en-CA" smtClean="0"/>
              <a:t>2018-10-05</a:t>
            </a:fld>
            <a:endParaRPr lang="en-US" dirty="0"/>
          </a:p>
        </p:txBody>
      </p:sp>
      <p:sp>
        <p:nvSpPr>
          <p:cNvPr id="6" name="Slide Number Placeholder 5"/>
          <p:cNvSpPr>
            <a:spLocks noGrp="1"/>
          </p:cNvSpPr>
          <p:nvPr>
            <p:ph type="sldNum" sz="quarter" idx="12"/>
          </p:nvPr>
        </p:nvSpPr>
        <p:spPr/>
        <p:txBody>
          <a:bodyPr/>
          <a:lstStyle/>
          <a:p>
            <a:fld id="{A5499202-3E8F-3544-909B-3E08BFCCDA95}" type="slidenum">
              <a:rPr lang="en-US" smtClean="0"/>
              <a:t>‹#›</a:t>
            </a:fld>
            <a:endParaRPr lang="en-US" dirty="0"/>
          </a:p>
        </p:txBody>
      </p:sp>
      <p:sp>
        <p:nvSpPr>
          <p:cNvPr id="12" name="Rectangle 11"/>
          <p:cNvSpPr/>
          <p:nvPr userDrawn="1"/>
        </p:nvSpPr>
        <p:spPr>
          <a:xfrm>
            <a:off x="0" y="702963"/>
            <a:ext cx="1757998" cy="122844"/>
          </a:xfrm>
          <a:prstGeom prst="rect">
            <a:avLst/>
          </a:prstGeom>
          <a:solidFill>
            <a:srgbClr val="3941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userDrawn="1"/>
        </p:nvSpPr>
        <p:spPr>
          <a:xfrm>
            <a:off x="1757998" y="702963"/>
            <a:ext cx="4387308" cy="122844"/>
          </a:xfrm>
          <a:prstGeom prst="rect">
            <a:avLst/>
          </a:prstGeom>
          <a:solidFill>
            <a:srgbClr val="6C6C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userDrawn="1"/>
        </p:nvSpPr>
        <p:spPr>
          <a:xfrm>
            <a:off x="6145306" y="702963"/>
            <a:ext cx="3277905" cy="122844"/>
          </a:xfrm>
          <a:prstGeom prst="rect">
            <a:avLst/>
          </a:prstGeom>
          <a:solidFill>
            <a:srgbClr val="9A284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16"/>
          <p:cNvSpPr>
            <a:spLocks noGrp="1"/>
          </p:cNvSpPr>
          <p:nvPr>
            <p:ph sz="quarter" idx="13" hasCustomPrompt="1"/>
          </p:nvPr>
        </p:nvSpPr>
        <p:spPr>
          <a:xfrm>
            <a:off x="11123357" y="6387353"/>
            <a:ext cx="392624" cy="334120"/>
          </a:xfrm>
        </p:spPr>
        <p:txBody>
          <a:bodyPr anchor="ctr">
            <a:normAutofit/>
          </a:bodyPr>
          <a:lstStyle>
            <a:lvl1pPr marL="0" indent="0">
              <a:buFontTx/>
              <a:buNone/>
              <a:defRPr sz="1200" b="1" i="0">
                <a:solidFill>
                  <a:schemeClr val="bg1">
                    <a:lumMod val="50000"/>
                  </a:schemeClr>
                </a:solidFill>
                <a:latin typeface="Source Sans Pro Semibold" charset="0"/>
                <a:ea typeface="Source Sans Pro Semibold" charset="0"/>
                <a:cs typeface="Source Sans Pro Semibold"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a:t>
            </a:r>
          </a:p>
        </p:txBody>
      </p:sp>
    </p:spTree>
    <p:extLst>
      <p:ext uri="{BB962C8B-B14F-4D97-AF65-F5344CB8AC3E}">
        <p14:creationId xmlns:p14="http://schemas.microsoft.com/office/powerpoint/2010/main" val="1670902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23986"/>
            <a:ext cx="8407400" cy="1243542"/>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2603986-2030-914C-BAB4-E45178F0955F}" type="datetime1">
              <a:rPr lang="en-CA" smtClean="0"/>
              <a:t>2018-10-05</a:t>
            </a:fld>
            <a:endParaRPr lang="en-US"/>
          </a:p>
        </p:txBody>
      </p:sp>
      <p:sp>
        <p:nvSpPr>
          <p:cNvPr id="6" name="Slide Number Placeholder 5"/>
          <p:cNvSpPr>
            <a:spLocks noGrp="1"/>
          </p:cNvSpPr>
          <p:nvPr>
            <p:ph type="sldNum" sz="quarter" idx="12"/>
          </p:nvPr>
        </p:nvSpPr>
        <p:spPr/>
        <p:txBody>
          <a:bodyPr/>
          <a:lstStyle/>
          <a:p>
            <a:fld id="{A5499202-3E8F-3544-909B-3E08BFCCDA95}" type="slidenum">
              <a:rPr lang="en-US" smtClean="0"/>
              <a:t>‹#›</a:t>
            </a:fld>
            <a:endParaRPr lang="en-US"/>
          </a:p>
        </p:txBody>
      </p:sp>
      <p:sp>
        <p:nvSpPr>
          <p:cNvPr id="12" name="Content Placeholder 16"/>
          <p:cNvSpPr>
            <a:spLocks noGrp="1"/>
          </p:cNvSpPr>
          <p:nvPr>
            <p:ph sz="quarter" idx="13" hasCustomPrompt="1"/>
          </p:nvPr>
        </p:nvSpPr>
        <p:spPr>
          <a:xfrm>
            <a:off x="11123357" y="6387353"/>
            <a:ext cx="392624" cy="334120"/>
          </a:xfrm>
        </p:spPr>
        <p:txBody>
          <a:bodyPr anchor="ctr">
            <a:normAutofit/>
          </a:bodyPr>
          <a:lstStyle>
            <a:lvl1pPr marL="0" indent="0">
              <a:buFontTx/>
              <a:buNone/>
              <a:defRPr sz="1200" b="1" i="0">
                <a:solidFill>
                  <a:schemeClr val="bg1">
                    <a:lumMod val="50000"/>
                  </a:schemeClr>
                </a:solidFill>
                <a:latin typeface="Source Sans Pro Semibold" charset="0"/>
                <a:ea typeface="Source Sans Pro Semibold" charset="0"/>
                <a:cs typeface="Source Sans Pro Semibold"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a:t>
            </a:r>
          </a:p>
        </p:txBody>
      </p:sp>
    </p:spTree>
    <p:extLst>
      <p:ext uri="{BB962C8B-B14F-4D97-AF65-F5344CB8AC3E}">
        <p14:creationId xmlns:p14="http://schemas.microsoft.com/office/powerpoint/2010/main" val="413763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391F8CD-9A8F-BE43-85AC-CB9A05461CFB}" type="datetime1">
              <a:rPr lang="en-CA" smtClean="0"/>
              <a:t>2018-10-05</a:t>
            </a:fld>
            <a:endParaRPr lang="en-US"/>
          </a:p>
        </p:txBody>
      </p:sp>
      <p:sp>
        <p:nvSpPr>
          <p:cNvPr id="5" name="Slide Number Placeholder 4"/>
          <p:cNvSpPr>
            <a:spLocks noGrp="1"/>
          </p:cNvSpPr>
          <p:nvPr>
            <p:ph type="sldNum" sz="quarter" idx="12"/>
          </p:nvPr>
        </p:nvSpPr>
        <p:spPr/>
        <p:txBody>
          <a:bodyPr/>
          <a:lstStyle/>
          <a:p>
            <a:fld id="{A5499202-3E8F-3544-909B-3E08BFCCDA95}" type="slidenum">
              <a:rPr lang="en-US" smtClean="0"/>
              <a:t>‹#›</a:t>
            </a:fld>
            <a:endParaRPr lang="en-US"/>
          </a:p>
        </p:txBody>
      </p:sp>
      <p:sp>
        <p:nvSpPr>
          <p:cNvPr id="7" name="Title 1"/>
          <p:cNvSpPr>
            <a:spLocks noGrp="1"/>
          </p:cNvSpPr>
          <p:nvPr>
            <p:ph type="title"/>
          </p:nvPr>
        </p:nvSpPr>
        <p:spPr>
          <a:xfrm>
            <a:off x="838200" y="123986"/>
            <a:ext cx="8576733" cy="1243542"/>
          </a:xfrm>
        </p:spPr>
        <p:txBody>
          <a:bodyPr/>
          <a:lstStyle/>
          <a:p>
            <a:r>
              <a:rPr lang="en-US"/>
              <a:t>Click to edit Master title style</a:t>
            </a:r>
          </a:p>
        </p:txBody>
      </p:sp>
      <p:sp>
        <p:nvSpPr>
          <p:cNvPr id="12" name="Content Placeholder 16"/>
          <p:cNvSpPr>
            <a:spLocks noGrp="1"/>
          </p:cNvSpPr>
          <p:nvPr>
            <p:ph sz="quarter" idx="13" hasCustomPrompt="1"/>
          </p:nvPr>
        </p:nvSpPr>
        <p:spPr>
          <a:xfrm>
            <a:off x="11123357" y="6387353"/>
            <a:ext cx="392624" cy="334120"/>
          </a:xfrm>
        </p:spPr>
        <p:txBody>
          <a:bodyPr anchor="ctr">
            <a:normAutofit/>
          </a:bodyPr>
          <a:lstStyle>
            <a:lvl1pPr marL="0" indent="0">
              <a:buFontTx/>
              <a:buNone/>
              <a:defRPr sz="1200" b="1" i="0">
                <a:solidFill>
                  <a:schemeClr val="bg1">
                    <a:lumMod val="50000"/>
                  </a:schemeClr>
                </a:solidFill>
                <a:latin typeface="Source Sans Pro Semibold" charset="0"/>
                <a:ea typeface="Source Sans Pro Semibold" charset="0"/>
                <a:cs typeface="Source Sans Pro Semibold"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a:t>
            </a:r>
          </a:p>
        </p:txBody>
      </p:sp>
    </p:spTree>
    <p:extLst>
      <p:ext uri="{BB962C8B-B14F-4D97-AF65-F5344CB8AC3E}">
        <p14:creationId xmlns:p14="http://schemas.microsoft.com/office/powerpoint/2010/main" val="11233672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A1C7A2-5826-B14D-B9B0-688F715652D7}" type="datetime1">
              <a:rPr lang="en-CA" smtClean="0"/>
              <a:t>2018-10-05</a:t>
            </a:fld>
            <a:endParaRPr lang="en-US"/>
          </a:p>
        </p:txBody>
      </p:sp>
      <p:sp>
        <p:nvSpPr>
          <p:cNvPr id="4" name="Slide Number Placeholder 3"/>
          <p:cNvSpPr>
            <a:spLocks noGrp="1"/>
          </p:cNvSpPr>
          <p:nvPr>
            <p:ph type="sldNum" sz="quarter" idx="12"/>
          </p:nvPr>
        </p:nvSpPr>
        <p:spPr/>
        <p:txBody>
          <a:bodyPr/>
          <a:lstStyle/>
          <a:p>
            <a:fld id="{A5499202-3E8F-3544-909B-3E08BFCCDA95}" type="slidenum">
              <a:rPr lang="en-US" smtClean="0"/>
              <a:t>‹#›</a:t>
            </a:fld>
            <a:endParaRPr lang="en-US"/>
          </a:p>
        </p:txBody>
      </p:sp>
      <p:sp>
        <p:nvSpPr>
          <p:cNvPr id="10" name="Content Placeholder 16"/>
          <p:cNvSpPr>
            <a:spLocks noGrp="1"/>
          </p:cNvSpPr>
          <p:nvPr>
            <p:ph sz="quarter" idx="13" hasCustomPrompt="1"/>
          </p:nvPr>
        </p:nvSpPr>
        <p:spPr>
          <a:xfrm>
            <a:off x="11123357" y="6387353"/>
            <a:ext cx="392624" cy="334120"/>
          </a:xfrm>
        </p:spPr>
        <p:txBody>
          <a:bodyPr anchor="ctr">
            <a:normAutofit/>
          </a:bodyPr>
          <a:lstStyle>
            <a:lvl1pPr marL="0" indent="0">
              <a:buFontTx/>
              <a:buNone/>
              <a:defRPr sz="1200" b="1" i="0">
                <a:solidFill>
                  <a:schemeClr val="bg1">
                    <a:lumMod val="50000"/>
                  </a:schemeClr>
                </a:solidFill>
                <a:latin typeface="Source Sans Pro Semibold" charset="0"/>
                <a:ea typeface="Source Sans Pro Semibold" charset="0"/>
                <a:cs typeface="Source Sans Pro Semibold"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a:buNone/>
              <a:tabLst/>
              <a:defRPr/>
            </a:pPr>
            <a:r>
              <a:rPr lang="en-US" dirty="0"/>
              <a:t>#</a:t>
            </a:r>
          </a:p>
        </p:txBody>
      </p:sp>
    </p:spTree>
    <p:extLst>
      <p:ext uri="{BB962C8B-B14F-4D97-AF65-F5344CB8AC3E}">
        <p14:creationId xmlns:p14="http://schemas.microsoft.com/office/powerpoint/2010/main" val="190447871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199" y="4196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367528"/>
            <a:ext cx="10515600" cy="480943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a:solidFill>
                  <a:schemeClr val="tx1">
                    <a:tint val="75000"/>
                  </a:schemeClr>
                </a:solidFill>
                <a:latin typeface="Source Sans Pro Semibold" charset="0"/>
                <a:ea typeface="Source Sans Pro Semibold" charset="0"/>
                <a:cs typeface="Source Sans Pro Semibold" charset="0"/>
              </a:defRPr>
            </a:lvl1pPr>
          </a:lstStyle>
          <a:p>
            <a:fld id="{212B29CF-8414-4548-8068-497D0F58BEA9}" type="datetime1">
              <a:rPr lang="en-CA" smtClean="0"/>
              <a:t>2018-10-05</a:t>
            </a:fld>
            <a:endParaRPr lang="en-US" dirty="0"/>
          </a:p>
        </p:txBody>
      </p:sp>
      <p:sp>
        <p:nvSpPr>
          <p:cNvPr id="6" name="Slide Number Placeholder 5"/>
          <p:cNvSpPr>
            <a:spLocks noGrp="1"/>
          </p:cNvSpPr>
          <p:nvPr>
            <p:ph type="sldNum" sz="quarter" idx="4"/>
          </p:nvPr>
        </p:nvSpPr>
        <p:spPr>
          <a:xfrm>
            <a:off x="8274223" y="6356348"/>
            <a:ext cx="2743200" cy="365125"/>
          </a:xfrm>
          <a:prstGeom prst="rect">
            <a:avLst/>
          </a:prstGeom>
        </p:spPr>
        <p:txBody>
          <a:bodyPr vert="horz" lIns="91440" tIns="45720" rIns="91440" bIns="45720" rtlCol="0" anchor="ctr"/>
          <a:lstStyle>
            <a:lvl1pPr algn="r">
              <a:defRPr sz="1200" b="1" i="0">
                <a:solidFill>
                  <a:schemeClr val="tx1">
                    <a:tint val="75000"/>
                  </a:schemeClr>
                </a:solidFill>
                <a:latin typeface="Source Sans Pro Semibold" charset="0"/>
                <a:ea typeface="Source Sans Pro Semibold" charset="0"/>
                <a:cs typeface="Source Sans Pro Semibold" charset="0"/>
              </a:defRPr>
            </a:lvl1pPr>
          </a:lstStyle>
          <a:p>
            <a:fld id="{A5499202-3E8F-3544-909B-3E08BFCCDA95}" type="slidenum">
              <a:rPr lang="en-US" smtClean="0"/>
              <a:pPr/>
              <a:t>‹#›</a:t>
            </a:fld>
            <a:endParaRPr lang="en-US" dirty="0"/>
          </a:p>
        </p:txBody>
      </p:sp>
      <p:pic>
        <p:nvPicPr>
          <p:cNvPr id="9" name="Picture 8"/>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9645823" y="-33543"/>
            <a:ext cx="2214872" cy="1476581"/>
          </a:xfrm>
          <a:prstGeom prst="rect">
            <a:avLst/>
          </a:prstGeom>
        </p:spPr>
      </p:pic>
      <p:sp>
        <p:nvSpPr>
          <p:cNvPr id="21" name="TextBox 20"/>
          <p:cNvSpPr txBox="1"/>
          <p:nvPr userDrawn="1"/>
        </p:nvSpPr>
        <p:spPr>
          <a:xfrm>
            <a:off x="3702843" y="6400412"/>
            <a:ext cx="4786313" cy="276999"/>
          </a:xfrm>
          <a:prstGeom prst="rect">
            <a:avLst/>
          </a:prstGeom>
          <a:noFill/>
        </p:spPr>
        <p:txBody>
          <a:bodyPr wrap="square" rtlCol="0">
            <a:spAutoFit/>
          </a:bodyPr>
          <a:lstStyle/>
          <a:p>
            <a:pPr algn="ctr"/>
            <a:r>
              <a:rPr lang="en-US" sz="1200" b="1" i="0" dirty="0">
                <a:latin typeface="Source Sans Pro Semibold" charset="0"/>
                <a:ea typeface="Source Sans Pro Semibold" charset="0"/>
                <a:cs typeface="Source Sans Pro Semibold" charset="0"/>
              </a:rPr>
              <a:t>McMaster Institute</a:t>
            </a:r>
            <a:r>
              <a:rPr lang="en-US" sz="1200" b="1" i="0" baseline="0" dirty="0">
                <a:latin typeface="Source Sans Pro Semibold" charset="0"/>
                <a:ea typeface="Source Sans Pro Semibold" charset="0"/>
                <a:cs typeface="Source Sans Pro Semibold" charset="0"/>
              </a:rPr>
              <a:t> for Energy Studies </a:t>
            </a:r>
            <a:r>
              <a:rPr lang="mr-IN" sz="1200" b="1" i="0" baseline="0" dirty="0">
                <a:latin typeface="Source Sans Pro Semibold" charset="0"/>
                <a:ea typeface="Source Sans Pro Semibold" charset="0"/>
                <a:cs typeface="Source Sans Pro Semibold" charset="0"/>
              </a:rPr>
              <a:t>–</a:t>
            </a:r>
            <a:r>
              <a:rPr lang="en-US" sz="1200" b="1" i="0" baseline="0" dirty="0">
                <a:latin typeface="Source Sans Pro Semibold" charset="0"/>
                <a:ea typeface="Source Sans Pro Semibold" charset="0"/>
                <a:cs typeface="Source Sans Pro Semibold" charset="0"/>
              </a:rPr>
              <a:t> ICE Harvest</a:t>
            </a:r>
            <a:endParaRPr lang="en-US" sz="1200" b="1" i="0" dirty="0">
              <a:latin typeface="Source Sans Pro Semibold" charset="0"/>
              <a:ea typeface="Source Sans Pro Semibold" charset="0"/>
              <a:cs typeface="Source Sans Pro Semibold" charset="0"/>
            </a:endParaRPr>
          </a:p>
        </p:txBody>
      </p:sp>
      <p:sp>
        <p:nvSpPr>
          <p:cNvPr id="7" name="TextBox 6"/>
          <p:cNvSpPr txBox="1"/>
          <p:nvPr userDrawn="1"/>
        </p:nvSpPr>
        <p:spPr>
          <a:xfrm>
            <a:off x="10904291" y="6400411"/>
            <a:ext cx="1091397" cy="276999"/>
          </a:xfrm>
          <a:prstGeom prst="rect">
            <a:avLst/>
          </a:prstGeom>
          <a:noFill/>
        </p:spPr>
        <p:txBody>
          <a:bodyPr wrap="square" rtlCol="0" anchor="ctr">
            <a:spAutoFit/>
          </a:bodyPr>
          <a:lstStyle/>
          <a:p>
            <a:r>
              <a:rPr lang="en-US" sz="1200" dirty="0">
                <a:solidFill>
                  <a:schemeClr val="bg1">
                    <a:lumMod val="50000"/>
                  </a:schemeClr>
                </a:solidFill>
                <a:latin typeface="Source Sans Pro" charset="0"/>
                <a:ea typeface="Source Sans Pro" charset="0"/>
                <a:cs typeface="Source Sans Pro" charset="0"/>
              </a:rPr>
              <a:t>of</a:t>
            </a:r>
          </a:p>
        </p:txBody>
      </p:sp>
    </p:spTree>
    <p:extLst>
      <p:ext uri="{BB962C8B-B14F-4D97-AF65-F5344CB8AC3E}">
        <p14:creationId xmlns:p14="http://schemas.microsoft.com/office/powerpoint/2010/main" val="4899817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55" r:id="rId4"/>
  </p:sldLayoutIdLst>
  <p:hf hdr="0" ftr="0"/>
  <p:txStyles>
    <p:titleStyle>
      <a:lvl1pPr algn="l" defTabSz="914400" rtl="0" eaLnBrk="1" latinLnBrk="0" hangingPunct="1">
        <a:lnSpc>
          <a:spcPct val="90000"/>
        </a:lnSpc>
        <a:spcBef>
          <a:spcPct val="0"/>
        </a:spcBef>
        <a:buNone/>
        <a:defRPr sz="4400" b="0" i="0" kern="1200">
          <a:solidFill>
            <a:schemeClr val="tx1"/>
          </a:solidFill>
          <a:latin typeface="Source Sans Pro Light" charset="0"/>
          <a:ea typeface="Source Sans Pro Light" charset="0"/>
          <a:cs typeface="Source Sans Pro Light" charset="0"/>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Source Sans Pro" charset="0"/>
          <a:ea typeface="Source Sans Pro" charset="0"/>
          <a:cs typeface="Source Sans Pro"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Source Sans Pro" charset="0"/>
          <a:ea typeface="Source Sans Pro" charset="0"/>
          <a:cs typeface="Source Sans Pro"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Source Sans Pro" charset="0"/>
          <a:ea typeface="Source Sans Pro" charset="0"/>
          <a:cs typeface="Source Sans Pro"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nSpc>
                <a:spcPct val="120000"/>
              </a:lnSpc>
              <a:spcBef>
                <a:spcPts val="600"/>
              </a:spcBef>
              <a:spcAft>
                <a:spcPts val="2400"/>
              </a:spcAft>
            </a:pPr>
            <a:r>
              <a:rPr lang="en-US" sz="4000" i="1" dirty="0"/>
              <a:t>Single Pipe Design for Integrated Community Energy Systems</a:t>
            </a:r>
            <a:endParaRPr lang="en-US" sz="4000" dirty="0"/>
          </a:p>
        </p:txBody>
      </p:sp>
      <p:sp>
        <p:nvSpPr>
          <p:cNvPr id="3" name="Subtitle 2"/>
          <p:cNvSpPr>
            <a:spLocks noGrp="1"/>
          </p:cNvSpPr>
          <p:nvPr>
            <p:ph type="subTitle" idx="1"/>
          </p:nvPr>
        </p:nvSpPr>
        <p:spPr/>
        <p:txBody>
          <a:bodyPr>
            <a:normAutofit/>
          </a:bodyPr>
          <a:lstStyle/>
          <a:p>
            <a:endParaRPr lang="en-CA" sz="1800" dirty="0"/>
          </a:p>
          <a:p>
            <a:r>
              <a:rPr lang="en-CA" sz="1800" b="1" dirty="0"/>
              <a:t>Presented by: Ryan Rogers, Vick Lakhian, James Cotton</a:t>
            </a:r>
          </a:p>
          <a:p>
            <a:r>
              <a:rPr lang="en-CA" sz="1800" dirty="0"/>
              <a:t>McMaster University – </a:t>
            </a:r>
            <a:r>
              <a:rPr lang="en-CA" sz="1800" dirty="0" err="1"/>
              <a:t>MASc</a:t>
            </a:r>
            <a:r>
              <a:rPr lang="en-CA" sz="1800" dirty="0"/>
              <a:t> </a:t>
            </a:r>
            <a:r>
              <a:rPr lang="en-CA" sz="1800" dirty="0" err="1"/>
              <a:t>Canddiate</a:t>
            </a:r>
            <a:endParaRPr lang="en-CA" sz="1800" dirty="0"/>
          </a:p>
        </p:txBody>
      </p:sp>
      <p:sp>
        <p:nvSpPr>
          <p:cNvPr id="4" name="Date Placeholder 3"/>
          <p:cNvSpPr>
            <a:spLocks noGrp="1"/>
          </p:cNvSpPr>
          <p:nvPr>
            <p:ph type="dt" sz="half" idx="10"/>
          </p:nvPr>
        </p:nvSpPr>
        <p:spPr/>
        <p:txBody>
          <a:bodyPr/>
          <a:lstStyle/>
          <a:p>
            <a:fld id="{648E1D02-8EBF-564A-BC90-C1D70E917687}" type="datetime1">
              <a:rPr lang="en-CA" smtClean="0"/>
              <a:t>2018-10-05</a:t>
            </a:fld>
            <a:endParaRPr lang="en-US" dirty="0"/>
          </a:p>
        </p:txBody>
      </p:sp>
      <p:sp>
        <p:nvSpPr>
          <p:cNvPr id="5" name="Slide Number Placeholder 4"/>
          <p:cNvSpPr>
            <a:spLocks noGrp="1"/>
          </p:cNvSpPr>
          <p:nvPr>
            <p:ph type="sldNum" sz="quarter" idx="12"/>
          </p:nvPr>
        </p:nvSpPr>
        <p:spPr/>
        <p:txBody>
          <a:bodyPr/>
          <a:lstStyle/>
          <a:p>
            <a:fld id="{A5499202-3E8F-3544-909B-3E08BFCCDA95}" type="slidenum">
              <a:rPr lang="en-US" smtClean="0"/>
              <a:t>1</a:t>
            </a:fld>
            <a:endParaRPr lang="en-US" dirty="0"/>
          </a:p>
        </p:txBody>
      </p:sp>
      <p:sp>
        <p:nvSpPr>
          <p:cNvPr id="6" name="Content Placeholder 5"/>
          <p:cNvSpPr>
            <a:spLocks noGrp="1"/>
          </p:cNvSpPr>
          <p:nvPr>
            <p:ph sz="quarter" idx="13"/>
          </p:nvPr>
        </p:nvSpPr>
        <p:spPr/>
        <p:txBody>
          <a:bodyPr/>
          <a:lstStyle/>
          <a:p>
            <a:r>
              <a:rPr lang="en-US" dirty="0"/>
              <a:t>21</a:t>
            </a:r>
          </a:p>
        </p:txBody>
      </p:sp>
    </p:spTree>
    <p:extLst>
      <p:ext uri="{BB962C8B-B14F-4D97-AF65-F5344CB8AC3E}">
        <p14:creationId xmlns:p14="http://schemas.microsoft.com/office/powerpoint/2010/main" val="16987635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11EC3D1-E36B-4581-B02D-F94DA23877F2}"/>
              </a:ext>
            </a:extLst>
          </p:cNvPr>
          <p:cNvPicPr>
            <a:picLocks noChangeAspect="1"/>
          </p:cNvPicPr>
          <p:nvPr/>
        </p:nvPicPr>
        <p:blipFill rotWithShape="1">
          <a:blip r:embed="rId3"/>
          <a:srcRect t="50594"/>
          <a:stretch/>
        </p:blipFill>
        <p:spPr>
          <a:xfrm>
            <a:off x="1403104" y="3553097"/>
            <a:ext cx="9072282" cy="2385002"/>
          </a:xfrm>
          <a:prstGeom prst="rect">
            <a:avLst/>
          </a:prstGeom>
        </p:spPr>
      </p:pic>
      <p:sp>
        <p:nvSpPr>
          <p:cNvPr id="2" name="Title 1"/>
          <p:cNvSpPr>
            <a:spLocks noGrp="1"/>
          </p:cNvSpPr>
          <p:nvPr>
            <p:ph type="title"/>
          </p:nvPr>
        </p:nvSpPr>
        <p:spPr/>
        <p:txBody>
          <a:bodyPr/>
          <a:lstStyle/>
          <a:p>
            <a:r>
              <a:rPr lang="en-CA" dirty="0"/>
              <a:t>Four Pipe Thermal Network</a:t>
            </a:r>
            <a:endParaRPr lang="en-US" dirty="0"/>
          </a:p>
        </p:txBody>
      </p:sp>
      <p:sp>
        <p:nvSpPr>
          <p:cNvPr id="4" name="Date Placeholder 3"/>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p:cNvSpPr>
            <a:spLocks noGrp="1"/>
          </p:cNvSpPr>
          <p:nvPr>
            <p:ph type="sldNum" sz="quarter" idx="12"/>
          </p:nvPr>
        </p:nvSpPr>
        <p:spPr/>
        <p:txBody>
          <a:bodyPr/>
          <a:lstStyle/>
          <a:p>
            <a:fld id="{A5499202-3E8F-3544-909B-3E08BFCCDA95}" type="slidenum">
              <a:rPr lang="en-US" smtClean="0"/>
              <a:t>10</a:t>
            </a:fld>
            <a:endParaRPr lang="en-US"/>
          </a:p>
        </p:txBody>
      </p:sp>
      <p:sp>
        <p:nvSpPr>
          <p:cNvPr id="8" name="Content Placeholder 5">
            <a:extLst>
              <a:ext uri="{FF2B5EF4-FFF2-40B4-BE49-F238E27FC236}">
                <a16:creationId xmlns:a16="http://schemas.microsoft.com/office/drawing/2014/main" id="{CDBFB7AA-BFCB-4E9B-86A1-79135F82ABAE}"/>
              </a:ext>
            </a:extLst>
          </p:cNvPr>
          <p:cNvSpPr txBox="1">
            <a:spLocks/>
          </p:cNvSpPr>
          <p:nvPr/>
        </p:nvSpPr>
        <p:spPr>
          <a:xfrm>
            <a:off x="11123357" y="6387353"/>
            <a:ext cx="392624" cy="334120"/>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Tx/>
              <a:buNone/>
              <a:defRPr sz="1200" b="1" i="0" kern="1200">
                <a:solidFill>
                  <a:schemeClr val="bg1">
                    <a:lumMod val="50000"/>
                  </a:schemeClr>
                </a:solidFill>
                <a:latin typeface="Source Sans Pro Semibold" charset="0"/>
                <a:ea typeface="Source Sans Pro Semibold" charset="0"/>
                <a:cs typeface="Source Sans Pro Semibold"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Source Sans Pro" charset="0"/>
                <a:ea typeface="Source Sans Pro" charset="0"/>
                <a:cs typeface="Source Sans Pro"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Source Sans Pro" charset="0"/>
                <a:ea typeface="Source Sans Pro" charset="0"/>
                <a:cs typeface="Source Sans Pro"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21</a:t>
            </a:r>
          </a:p>
        </p:txBody>
      </p:sp>
      <p:pic>
        <p:nvPicPr>
          <p:cNvPr id="6" name="Picture 5">
            <a:extLst>
              <a:ext uri="{FF2B5EF4-FFF2-40B4-BE49-F238E27FC236}">
                <a16:creationId xmlns:a16="http://schemas.microsoft.com/office/drawing/2014/main" id="{533D6C6C-EBFA-4071-8E01-179ADADB276E}"/>
              </a:ext>
            </a:extLst>
          </p:cNvPr>
          <p:cNvPicPr>
            <a:picLocks noChangeAspect="1"/>
          </p:cNvPicPr>
          <p:nvPr/>
        </p:nvPicPr>
        <p:blipFill rotWithShape="1">
          <a:blip r:embed="rId3"/>
          <a:srcRect b="49406"/>
          <a:stretch/>
        </p:blipFill>
        <p:spPr>
          <a:xfrm>
            <a:off x="1507607" y="1110707"/>
            <a:ext cx="9072282" cy="2442390"/>
          </a:xfrm>
          <a:prstGeom prst="rect">
            <a:avLst/>
          </a:prstGeom>
        </p:spPr>
      </p:pic>
      <p:grpSp>
        <p:nvGrpSpPr>
          <p:cNvPr id="7" name="Group 6">
            <a:extLst>
              <a:ext uri="{FF2B5EF4-FFF2-40B4-BE49-F238E27FC236}">
                <a16:creationId xmlns:a16="http://schemas.microsoft.com/office/drawing/2014/main" id="{780147E9-FDA5-42AD-8C1A-8BABD4E85217}"/>
              </a:ext>
            </a:extLst>
          </p:cNvPr>
          <p:cNvGrpSpPr/>
          <p:nvPr/>
        </p:nvGrpSpPr>
        <p:grpSpPr>
          <a:xfrm>
            <a:off x="4767943" y="2142309"/>
            <a:ext cx="5275291" cy="3604984"/>
            <a:chOff x="4767943" y="2142309"/>
            <a:chExt cx="5275291" cy="3604984"/>
          </a:xfrm>
        </p:grpSpPr>
        <p:sp>
          <p:nvSpPr>
            <p:cNvPr id="9" name="Rectangle 8">
              <a:extLst>
                <a:ext uri="{FF2B5EF4-FFF2-40B4-BE49-F238E27FC236}">
                  <a16:creationId xmlns:a16="http://schemas.microsoft.com/office/drawing/2014/main" id="{B8DB00AE-E936-4CCC-AF11-959D5F8CA844}"/>
                </a:ext>
              </a:extLst>
            </p:cNvPr>
            <p:cNvSpPr/>
            <p:nvPr/>
          </p:nvSpPr>
          <p:spPr>
            <a:xfrm>
              <a:off x="4767943" y="2142309"/>
              <a:ext cx="990672" cy="3604984"/>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5C50CA16-8271-459F-8DDB-EADE3E97112B}"/>
                </a:ext>
              </a:extLst>
            </p:cNvPr>
            <p:cNvSpPr/>
            <p:nvPr/>
          </p:nvSpPr>
          <p:spPr>
            <a:xfrm>
              <a:off x="9052562" y="2142309"/>
              <a:ext cx="990672" cy="3604984"/>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Rectangle 10">
              <a:extLst>
                <a:ext uri="{FF2B5EF4-FFF2-40B4-BE49-F238E27FC236}">
                  <a16:creationId xmlns:a16="http://schemas.microsoft.com/office/drawing/2014/main" id="{5C899044-499C-434D-9F09-E275BBB28925}"/>
                </a:ext>
              </a:extLst>
            </p:cNvPr>
            <p:cNvSpPr/>
            <p:nvPr/>
          </p:nvSpPr>
          <p:spPr>
            <a:xfrm>
              <a:off x="6910252" y="2142309"/>
              <a:ext cx="990672" cy="3604984"/>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124515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960454"/>
            <a:ext cx="9144000" cy="937092"/>
          </a:xfrm>
        </p:spPr>
        <p:txBody>
          <a:bodyPr>
            <a:noAutofit/>
          </a:bodyPr>
          <a:lstStyle/>
          <a:p>
            <a:pPr>
              <a:lnSpc>
                <a:spcPct val="120000"/>
              </a:lnSpc>
              <a:spcBef>
                <a:spcPts val="600"/>
              </a:spcBef>
              <a:spcAft>
                <a:spcPts val="2400"/>
              </a:spcAft>
            </a:pPr>
            <a:r>
              <a:rPr lang="en-US" sz="6000" b="1" dirty="0">
                <a:latin typeface="Source Sans Pro Light" panose="020B0403030403020204" pitchFamily="34" charset="0"/>
                <a:ea typeface="Source Sans Pro Semibold" charset="0"/>
                <a:cs typeface="Source Sans Pro Semibold" charset="0"/>
              </a:rPr>
              <a:t>Case Study</a:t>
            </a:r>
            <a:endParaRPr lang="en-US" sz="6000" dirty="0">
              <a:latin typeface="Source Sans Pro Light" panose="020B0403030403020204" pitchFamily="34" charset="0"/>
            </a:endParaRPr>
          </a:p>
        </p:txBody>
      </p:sp>
      <p:sp>
        <p:nvSpPr>
          <p:cNvPr id="4" name="Date Placeholder 3"/>
          <p:cNvSpPr>
            <a:spLocks noGrp="1"/>
          </p:cNvSpPr>
          <p:nvPr>
            <p:ph type="dt" sz="half" idx="10"/>
          </p:nvPr>
        </p:nvSpPr>
        <p:spPr/>
        <p:txBody>
          <a:bodyPr/>
          <a:lstStyle/>
          <a:p>
            <a:fld id="{648E1D02-8EBF-564A-BC90-C1D70E917687}" type="datetime1">
              <a:rPr lang="en-CA" smtClean="0"/>
              <a:t>2018-10-05</a:t>
            </a:fld>
            <a:endParaRPr lang="en-US" dirty="0"/>
          </a:p>
        </p:txBody>
      </p:sp>
      <p:sp>
        <p:nvSpPr>
          <p:cNvPr id="5" name="Slide Number Placeholder 4"/>
          <p:cNvSpPr>
            <a:spLocks noGrp="1"/>
          </p:cNvSpPr>
          <p:nvPr>
            <p:ph type="sldNum" sz="quarter" idx="12"/>
          </p:nvPr>
        </p:nvSpPr>
        <p:spPr/>
        <p:txBody>
          <a:bodyPr/>
          <a:lstStyle/>
          <a:p>
            <a:fld id="{A5499202-3E8F-3544-909B-3E08BFCCDA95}" type="slidenum">
              <a:rPr lang="en-US" smtClean="0"/>
              <a:t>11</a:t>
            </a:fld>
            <a:endParaRPr lang="en-US" dirty="0"/>
          </a:p>
        </p:txBody>
      </p:sp>
      <p:sp>
        <p:nvSpPr>
          <p:cNvPr id="6" name="Content Placeholder 5"/>
          <p:cNvSpPr>
            <a:spLocks noGrp="1"/>
          </p:cNvSpPr>
          <p:nvPr>
            <p:ph sz="quarter" idx="13"/>
          </p:nvPr>
        </p:nvSpPr>
        <p:spPr/>
        <p:txBody>
          <a:bodyPr/>
          <a:lstStyle/>
          <a:p>
            <a:r>
              <a:rPr lang="en-US" dirty="0"/>
              <a:t>21</a:t>
            </a:r>
          </a:p>
        </p:txBody>
      </p:sp>
    </p:spTree>
    <p:extLst>
      <p:ext uri="{BB962C8B-B14F-4D97-AF65-F5344CB8AC3E}">
        <p14:creationId xmlns:p14="http://schemas.microsoft.com/office/powerpoint/2010/main" val="1852038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3"/>
          </p:nvPr>
        </p:nvPicPr>
        <p:blipFill rotWithShape="1">
          <a:blip r:embed="rId3"/>
          <a:srcRect t="6641" b="7207"/>
          <a:stretch/>
        </p:blipFill>
        <p:spPr>
          <a:xfrm>
            <a:off x="1656542" y="1204656"/>
            <a:ext cx="8539200" cy="5149680"/>
          </a:xfrm>
          <a:ln>
            <a:solidFill>
              <a:schemeClr val="bg1"/>
            </a:solidFill>
          </a:ln>
        </p:spPr>
      </p:pic>
      <p:sp>
        <p:nvSpPr>
          <p:cNvPr id="2" name="Date Placeholder 1"/>
          <p:cNvSpPr>
            <a:spLocks noGrp="1"/>
          </p:cNvSpPr>
          <p:nvPr>
            <p:ph type="dt" sz="half" idx="10"/>
          </p:nvPr>
        </p:nvSpPr>
        <p:spPr/>
        <p:txBody>
          <a:bodyPr/>
          <a:lstStyle/>
          <a:p>
            <a:fld id="{80A1C7A2-5826-B14D-B9B0-688F715652D7}" type="datetime1">
              <a:rPr lang="en-CA" smtClean="0"/>
              <a:t>2018-10-05</a:t>
            </a:fld>
            <a:endParaRPr lang="en-US"/>
          </a:p>
        </p:txBody>
      </p:sp>
      <p:sp>
        <p:nvSpPr>
          <p:cNvPr id="3" name="Slide Number Placeholder 2"/>
          <p:cNvSpPr>
            <a:spLocks noGrp="1"/>
          </p:cNvSpPr>
          <p:nvPr>
            <p:ph type="sldNum" sz="quarter" idx="12"/>
          </p:nvPr>
        </p:nvSpPr>
        <p:spPr/>
        <p:txBody>
          <a:bodyPr/>
          <a:lstStyle/>
          <a:p>
            <a:fld id="{A5499202-3E8F-3544-909B-3E08BFCCDA95}" type="slidenum">
              <a:rPr lang="en-US" smtClean="0"/>
              <a:t>12</a:t>
            </a:fld>
            <a:endParaRPr lang="en-US"/>
          </a:p>
        </p:txBody>
      </p:sp>
      <p:sp>
        <p:nvSpPr>
          <p:cNvPr id="8" name="Content Placeholder 5">
            <a:extLst>
              <a:ext uri="{FF2B5EF4-FFF2-40B4-BE49-F238E27FC236}">
                <a16:creationId xmlns:a16="http://schemas.microsoft.com/office/drawing/2014/main" id="{C8F64FFD-9BBA-43C5-BA5B-EB1A64D99E3D}"/>
              </a:ext>
            </a:extLst>
          </p:cNvPr>
          <p:cNvSpPr txBox="1">
            <a:spLocks/>
          </p:cNvSpPr>
          <p:nvPr/>
        </p:nvSpPr>
        <p:spPr>
          <a:xfrm>
            <a:off x="11123357" y="6387353"/>
            <a:ext cx="392624" cy="334120"/>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Tx/>
              <a:buNone/>
              <a:defRPr sz="1200" b="1" i="0" kern="1200">
                <a:solidFill>
                  <a:schemeClr val="bg1">
                    <a:lumMod val="50000"/>
                  </a:schemeClr>
                </a:solidFill>
                <a:latin typeface="Source Sans Pro Semibold" charset="0"/>
                <a:ea typeface="Source Sans Pro Semibold" charset="0"/>
                <a:cs typeface="Source Sans Pro Semibold"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Source Sans Pro" charset="0"/>
                <a:ea typeface="Source Sans Pro" charset="0"/>
                <a:cs typeface="Source Sans Pro"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Source Sans Pro" charset="0"/>
                <a:ea typeface="Source Sans Pro" charset="0"/>
                <a:cs typeface="Source Sans Pro"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21</a:t>
            </a:r>
          </a:p>
        </p:txBody>
      </p:sp>
      <p:sp>
        <p:nvSpPr>
          <p:cNvPr id="7" name="Title 1">
            <a:extLst>
              <a:ext uri="{FF2B5EF4-FFF2-40B4-BE49-F238E27FC236}">
                <a16:creationId xmlns:a16="http://schemas.microsoft.com/office/drawing/2014/main" id="{BE2CFDD4-A17B-4D43-93AB-8FE0270EA5E0}"/>
              </a:ext>
            </a:extLst>
          </p:cNvPr>
          <p:cNvSpPr txBox="1">
            <a:spLocks/>
          </p:cNvSpPr>
          <p:nvPr/>
        </p:nvSpPr>
        <p:spPr>
          <a:xfrm>
            <a:off x="838200" y="384069"/>
            <a:ext cx="8407400" cy="1243542"/>
          </a:xfrm>
          <a:prstGeom prst="rect">
            <a:avLst/>
          </a:prstGeom>
        </p:spPr>
        <p:txBody>
          <a:bodyPr/>
          <a:lstStyle>
            <a:lvl1pPr algn="l" defTabSz="914400" rtl="0" eaLnBrk="1" latinLnBrk="0" hangingPunct="1">
              <a:lnSpc>
                <a:spcPct val="90000"/>
              </a:lnSpc>
              <a:spcBef>
                <a:spcPct val="0"/>
              </a:spcBef>
              <a:buNone/>
              <a:defRPr sz="4400" b="0" i="0" kern="1200">
                <a:solidFill>
                  <a:schemeClr val="tx1"/>
                </a:solidFill>
                <a:latin typeface="Source Sans Pro Light" charset="0"/>
                <a:ea typeface="Source Sans Pro Light" charset="0"/>
                <a:cs typeface="Source Sans Pro Light" charset="0"/>
              </a:defRPr>
            </a:lvl1pPr>
          </a:lstStyle>
          <a:p>
            <a:r>
              <a:rPr lang="en-CA" dirty="0"/>
              <a:t>Case Study: 4PDH</a:t>
            </a:r>
            <a:endParaRPr lang="en-US" dirty="0"/>
          </a:p>
        </p:txBody>
      </p:sp>
    </p:spTree>
    <p:extLst>
      <p:ext uri="{BB962C8B-B14F-4D97-AF65-F5344CB8AC3E}">
        <p14:creationId xmlns:p14="http://schemas.microsoft.com/office/powerpoint/2010/main" val="23300532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p:cNvPicPr>
            <a:picLocks noGrp="1" noChangeAspect="1"/>
          </p:cNvPicPr>
          <p:nvPr>
            <p:ph sz="quarter" idx="13"/>
          </p:nvPr>
        </p:nvPicPr>
        <p:blipFill rotWithShape="1">
          <a:blip r:embed="rId2"/>
          <a:srcRect t="7608" b="6129"/>
          <a:stretch/>
        </p:blipFill>
        <p:spPr>
          <a:xfrm>
            <a:off x="1658212" y="1257641"/>
            <a:ext cx="8539200" cy="5148000"/>
          </a:xfrm>
          <a:ln>
            <a:solidFill>
              <a:schemeClr val="bg1"/>
            </a:solidFill>
          </a:ln>
        </p:spPr>
      </p:pic>
      <p:sp>
        <p:nvSpPr>
          <p:cNvPr id="2" name="Date Placeholder 1"/>
          <p:cNvSpPr>
            <a:spLocks noGrp="1"/>
          </p:cNvSpPr>
          <p:nvPr>
            <p:ph type="dt" sz="half" idx="10"/>
          </p:nvPr>
        </p:nvSpPr>
        <p:spPr/>
        <p:txBody>
          <a:bodyPr/>
          <a:lstStyle/>
          <a:p>
            <a:fld id="{80A1C7A2-5826-B14D-B9B0-688F715652D7}" type="datetime1">
              <a:rPr lang="en-CA" smtClean="0"/>
              <a:t>2018-10-05</a:t>
            </a:fld>
            <a:endParaRPr lang="en-US"/>
          </a:p>
        </p:txBody>
      </p:sp>
      <p:sp>
        <p:nvSpPr>
          <p:cNvPr id="3" name="Slide Number Placeholder 2"/>
          <p:cNvSpPr>
            <a:spLocks noGrp="1"/>
          </p:cNvSpPr>
          <p:nvPr>
            <p:ph type="sldNum" sz="quarter" idx="12"/>
          </p:nvPr>
        </p:nvSpPr>
        <p:spPr/>
        <p:txBody>
          <a:bodyPr/>
          <a:lstStyle/>
          <a:p>
            <a:fld id="{A5499202-3E8F-3544-909B-3E08BFCCDA95}" type="slidenum">
              <a:rPr lang="en-US" smtClean="0"/>
              <a:t>13</a:t>
            </a:fld>
            <a:endParaRPr lang="en-US"/>
          </a:p>
        </p:txBody>
      </p:sp>
      <p:sp>
        <p:nvSpPr>
          <p:cNvPr id="8" name="Content Placeholder 5">
            <a:extLst>
              <a:ext uri="{FF2B5EF4-FFF2-40B4-BE49-F238E27FC236}">
                <a16:creationId xmlns:a16="http://schemas.microsoft.com/office/drawing/2014/main" id="{C8F64FFD-9BBA-43C5-BA5B-EB1A64D99E3D}"/>
              </a:ext>
            </a:extLst>
          </p:cNvPr>
          <p:cNvSpPr txBox="1">
            <a:spLocks/>
          </p:cNvSpPr>
          <p:nvPr/>
        </p:nvSpPr>
        <p:spPr>
          <a:xfrm>
            <a:off x="11123357" y="6387353"/>
            <a:ext cx="392624" cy="334120"/>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Tx/>
              <a:buNone/>
              <a:defRPr sz="1200" b="1" i="0" kern="1200">
                <a:solidFill>
                  <a:schemeClr val="bg1">
                    <a:lumMod val="50000"/>
                  </a:schemeClr>
                </a:solidFill>
                <a:latin typeface="Source Sans Pro Semibold" charset="0"/>
                <a:ea typeface="Source Sans Pro Semibold" charset="0"/>
                <a:cs typeface="Source Sans Pro Semibold"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Source Sans Pro" charset="0"/>
                <a:ea typeface="Source Sans Pro" charset="0"/>
                <a:cs typeface="Source Sans Pro"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Source Sans Pro" charset="0"/>
                <a:ea typeface="Source Sans Pro" charset="0"/>
                <a:cs typeface="Source Sans Pro"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21</a:t>
            </a:r>
          </a:p>
        </p:txBody>
      </p:sp>
      <p:sp>
        <p:nvSpPr>
          <p:cNvPr id="7" name="Title 1">
            <a:extLst>
              <a:ext uri="{FF2B5EF4-FFF2-40B4-BE49-F238E27FC236}">
                <a16:creationId xmlns:a16="http://schemas.microsoft.com/office/drawing/2014/main" id="{BE2CFDD4-A17B-4D43-93AB-8FE0270EA5E0}"/>
              </a:ext>
            </a:extLst>
          </p:cNvPr>
          <p:cNvSpPr txBox="1">
            <a:spLocks/>
          </p:cNvSpPr>
          <p:nvPr/>
        </p:nvSpPr>
        <p:spPr>
          <a:xfrm>
            <a:off x="838200" y="384069"/>
            <a:ext cx="8407400" cy="1243542"/>
          </a:xfrm>
          <a:prstGeom prst="rect">
            <a:avLst/>
          </a:prstGeom>
        </p:spPr>
        <p:txBody>
          <a:bodyPr/>
          <a:lstStyle>
            <a:lvl1pPr algn="l" defTabSz="914400" rtl="0" eaLnBrk="1" latinLnBrk="0" hangingPunct="1">
              <a:lnSpc>
                <a:spcPct val="90000"/>
              </a:lnSpc>
              <a:spcBef>
                <a:spcPct val="0"/>
              </a:spcBef>
              <a:buNone/>
              <a:defRPr sz="4400" b="0" i="0" kern="1200">
                <a:solidFill>
                  <a:schemeClr val="tx1"/>
                </a:solidFill>
                <a:latin typeface="Source Sans Pro Light" charset="0"/>
                <a:ea typeface="Source Sans Pro Light" charset="0"/>
                <a:cs typeface="Source Sans Pro Light" charset="0"/>
              </a:defRPr>
            </a:lvl1pPr>
          </a:lstStyle>
          <a:p>
            <a:r>
              <a:rPr lang="en-CA" dirty="0"/>
              <a:t>Case Study: 4PDH</a:t>
            </a:r>
            <a:endParaRPr lang="en-US" dirty="0"/>
          </a:p>
        </p:txBody>
      </p:sp>
    </p:spTree>
    <p:extLst>
      <p:ext uri="{BB962C8B-B14F-4D97-AF65-F5344CB8AC3E}">
        <p14:creationId xmlns:p14="http://schemas.microsoft.com/office/powerpoint/2010/main" val="1817044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FFB22-8A3B-44CB-8AB7-87AC45727CCA}"/>
              </a:ext>
            </a:extLst>
          </p:cNvPr>
          <p:cNvSpPr>
            <a:spLocks noGrp="1"/>
          </p:cNvSpPr>
          <p:nvPr>
            <p:ph type="title"/>
          </p:nvPr>
        </p:nvSpPr>
        <p:spPr/>
        <p:txBody>
          <a:bodyPr/>
          <a:lstStyle/>
          <a:p>
            <a:r>
              <a:rPr lang="en-CA" dirty="0"/>
              <a:t>Energy Landscape</a:t>
            </a:r>
          </a:p>
        </p:txBody>
      </p:sp>
      <p:sp>
        <p:nvSpPr>
          <p:cNvPr id="4" name="Date Placeholder 3">
            <a:extLst>
              <a:ext uri="{FF2B5EF4-FFF2-40B4-BE49-F238E27FC236}">
                <a16:creationId xmlns:a16="http://schemas.microsoft.com/office/drawing/2014/main" id="{9DDA9F11-9488-4675-9465-59A42503C90F}"/>
              </a:ext>
            </a:extLst>
          </p:cNvPr>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a:extLst>
              <a:ext uri="{FF2B5EF4-FFF2-40B4-BE49-F238E27FC236}">
                <a16:creationId xmlns:a16="http://schemas.microsoft.com/office/drawing/2014/main" id="{45FA5421-EDEE-4030-98D4-A2DC3CBC3D9A}"/>
              </a:ext>
            </a:extLst>
          </p:cNvPr>
          <p:cNvSpPr>
            <a:spLocks noGrp="1"/>
          </p:cNvSpPr>
          <p:nvPr>
            <p:ph type="sldNum" sz="quarter" idx="12"/>
          </p:nvPr>
        </p:nvSpPr>
        <p:spPr/>
        <p:txBody>
          <a:bodyPr/>
          <a:lstStyle/>
          <a:p>
            <a:fld id="{A5499202-3E8F-3544-909B-3E08BFCCDA95}" type="slidenum">
              <a:rPr lang="en-US" smtClean="0"/>
              <a:t>14</a:t>
            </a:fld>
            <a:endParaRPr lang="en-US"/>
          </a:p>
        </p:txBody>
      </p:sp>
      <p:sp>
        <p:nvSpPr>
          <p:cNvPr id="6" name="Content Placeholder 5">
            <a:extLst>
              <a:ext uri="{FF2B5EF4-FFF2-40B4-BE49-F238E27FC236}">
                <a16:creationId xmlns:a16="http://schemas.microsoft.com/office/drawing/2014/main" id="{ACFC4F73-67AF-4371-9CE5-CC32810A538D}"/>
              </a:ext>
            </a:extLst>
          </p:cNvPr>
          <p:cNvSpPr>
            <a:spLocks noGrp="1"/>
          </p:cNvSpPr>
          <p:nvPr>
            <p:ph sz="quarter" idx="13"/>
          </p:nvPr>
        </p:nvSpPr>
        <p:spPr/>
        <p:txBody>
          <a:bodyPr/>
          <a:lstStyle/>
          <a:p>
            <a:r>
              <a:rPr lang="en-CA" dirty="0"/>
              <a:t>21</a:t>
            </a:r>
          </a:p>
        </p:txBody>
      </p:sp>
      <p:sp>
        <p:nvSpPr>
          <p:cNvPr id="3" name="TextBox 2">
            <a:extLst>
              <a:ext uri="{FF2B5EF4-FFF2-40B4-BE49-F238E27FC236}">
                <a16:creationId xmlns:a16="http://schemas.microsoft.com/office/drawing/2014/main" id="{394F4A06-BE18-C641-BB65-E2E31F0B1AFD}"/>
              </a:ext>
            </a:extLst>
          </p:cNvPr>
          <p:cNvSpPr txBox="1"/>
          <p:nvPr/>
        </p:nvSpPr>
        <p:spPr>
          <a:xfrm>
            <a:off x="6273801" y="2246034"/>
            <a:ext cx="5617530" cy="2862322"/>
          </a:xfrm>
          <a:prstGeom prst="rect">
            <a:avLst/>
          </a:prstGeom>
          <a:noFill/>
        </p:spPr>
        <p:txBody>
          <a:bodyPr wrap="square" rtlCol="0">
            <a:spAutoFit/>
          </a:bodyPr>
          <a:lstStyle/>
          <a:p>
            <a:r>
              <a:rPr lang="en-US" sz="2000" b="1" u="sng" dirty="0">
                <a:latin typeface="Source Sans Pro Semibold" panose="020B0503030403020204" pitchFamily="34" charset="77"/>
              </a:rPr>
              <a:t>Time Of Use Pricing</a:t>
            </a:r>
          </a:p>
          <a:p>
            <a:r>
              <a:rPr lang="en-US" sz="2000" b="1" dirty="0">
                <a:latin typeface="Source Sans Pro Semibold" panose="020B0503030403020204" pitchFamily="34" charset="77"/>
              </a:rPr>
              <a:t>Off Peak: </a:t>
            </a:r>
            <a:r>
              <a:rPr lang="en-CA" sz="2000" dirty="0">
                <a:solidFill>
                  <a:srgbClr val="333333"/>
                </a:solidFill>
                <a:latin typeface="Source Sans Pro" panose="020B0503030403020204" pitchFamily="34" charset="77"/>
              </a:rPr>
              <a:t>6.5¢ per kWh (0:00 – 7:00, 19:00 – 24:00)</a:t>
            </a:r>
            <a:endParaRPr lang="en-US" sz="2000" dirty="0">
              <a:latin typeface="Source Sans Pro" panose="020B0503030403020204" pitchFamily="34" charset="77"/>
            </a:endParaRPr>
          </a:p>
          <a:p>
            <a:r>
              <a:rPr lang="en-US" sz="2000" b="1" dirty="0">
                <a:latin typeface="Source Sans Pro Semibold" panose="020B0503030403020204" pitchFamily="34" charset="77"/>
              </a:rPr>
              <a:t>Mid Peak: </a:t>
            </a:r>
            <a:r>
              <a:rPr lang="en-CA" sz="2000" dirty="0">
                <a:solidFill>
                  <a:srgbClr val="333333"/>
                </a:solidFill>
                <a:latin typeface="Source Sans Pro" panose="020B0503030403020204" pitchFamily="34" charset="77"/>
              </a:rPr>
              <a:t>9.4¢ per kWh (7:00 – 11:00, 17:00 – 19:00)</a:t>
            </a:r>
            <a:endParaRPr lang="en-US" sz="2000" dirty="0">
              <a:latin typeface="Source Sans Pro" panose="020B0503030403020204" pitchFamily="34" charset="77"/>
            </a:endParaRPr>
          </a:p>
          <a:p>
            <a:r>
              <a:rPr lang="en-US" sz="2000" b="1" dirty="0">
                <a:latin typeface="Source Sans Pro Semibold" panose="020B0503030403020204" pitchFamily="34" charset="77"/>
              </a:rPr>
              <a:t>On Peak: </a:t>
            </a:r>
            <a:r>
              <a:rPr lang="en-CA" sz="2000" dirty="0">
                <a:solidFill>
                  <a:srgbClr val="333333"/>
                </a:solidFill>
                <a:latin typeface="Source Sans Pro" panose="020B0503030403020204" pitchFamily="34" charset="77"/>
              </a:rPr>
              <a:t>13.2¢ per kWh (11:00 – 17:00)</a:t>
            </a:r>
            <a:endParaRPr lang="en-US" sz="2000" dirty="0">
              <a:latin typeface="Source Sans Pro" panose="020B0503030403020204" pitchFamily="34" charset="77"/>
            </a:endParaRPr>
          </a:p>
          <a:p>
            <a:endParaRPr lang="en-CA" sz="2000" dirty="0">
              <a:solidFill>
                <a:srgbClr val="333333"/>
              </a:solidFill>
              <a:latin typeface="Source Sans Pro" panose="020B0503030403020204" pitchFamily="34" charset="77"/>
            </a:endParaRPr>
          </a:p>
          <a:p>
            <a:r>
              <a:rPr lang="en-US" sz="2000" b="1" u="sng" dirty="0">
                <a:latin typeface="Source Sans Pro Semibold" panose="020B0503030403020204" pitchFamily="34" charset="77"/>
              </a:rPr>
              <a:t>Gas Pricing</a:t>
            </a:r>
          </a:p>
          <a:p>
            <a:r>
              <a:rPr lang="en-CA" sz="2000" dirty="0">
                <a:solidFill>
                  <a:srgbClr val="333333"/>
                </a:solidFill>
                <a:latin typeface="Source Sans Pro" panose="020B0503030403020204" pitchFamily="34" charset="77"/>
              </a:rPr>
              <a:t>13.18¢ per m</a:t>
            </a:r>
            <a:r>
              <a:rPr lang="en-CA" sz="2000" baseline="30000" dirty="0">
                <a:solidFill>
                  <a:srgbClr val="333333"/>
                </a:solidFill>
                <a:latin typeface="Source Sans Pro" panose="020B0503030403020204" pitchFamily="34" charset="77"/>
              </a:rPr>
              <a:t>3</a:t>
            </a:r>
            <a:r>
              <a:rPr lang="en-CA" sz="2000" dirty="0">
                <a:solidFill>
                  <a:srgbClr val="333333"/>
                </a:solidFill>
                <a:latin typeface="Source Sans Pro" panose="020B0503030403020204" pitchFamily="34" charset="77"/>
              </a:rPr>
              <a:t> </a:t>
            </a:r>
            <a:endParaRPr lang="en-US" sz="2000" dirty="0">
              <a:latin typeface="Source Sans Pro" panose="020B0503030403020204" pitchFamily="34" charset="77"/>
            </a:endParaRPr>
          </a:p>
          <a:p>
            <a:endParaRPr lang="en-CA" sz="2000" dirty="0">
              <a:solidFill>
                <a:srgbClr val="333333"/>
              </a:solidFill>
              <a:latin typeface="Source Sans Pro" panose="020B0503030403020204" pitchFamily="34" charset="77"/>
            </a:endParaRPr>
          </a:p>
          <a:p>
            <a:endParaRPr lang="en-US" sz="2000" dirty="0">
              <a:latin typeface="Source Sans Pro" panose="020B0503030403020204" pitchFamily="34" charset="77"/>
            </a:endParaRPr>
          </a:p>
        </p:txBody>
      </p:sp>
      <p:pic>
        <p:nvPicPr>
          <p:cNvPr id="11" name="Picture 10">
            <a:extLst>
              <a:ext uri="{FF2B5EF4-FFF2-40B4-BE49-F238E27FC236}">
                <a16:creationId xmlns:a16="http://schemas.microsoft.com/office/drawing/2014/main" id="{A5807BFC-C874-40F8-963D-44F9443B7E78}"/>
              </a:ext>
            </a:extLst>
          </p:cNvPr>
          <p:cNvPicPr>
            <a:picLocks noChangeAspect="1"/>
          </p:cNvPicPr>
          <p:nvPr/>
        </p:nvPicPr>
        <p:blipFill>
          <a:blip r:embed="rId3"/>
          <a:stretch>
            <a:fillRect/>
          </a:stretch>
        </p:blipFill>
        <p:spPr>
          <a:xfrm>
            <a:off x="538479" y="1137195"/>
            <a:ext cx="5080000" cy="5080000"/>
          </a:xfrm>
          <a:prstGeom prst="rect">
            <a:avLst/>
          </a:prstGeom>
        </p:spPr>
      </p:pic>
    </p:spTree>
    <p:extLst>
      <p:ext uri="{BB962C8B-B14F-4D97-AF65-F5344CB8AC3E}">
        <p14:creationId xmlns:p14="http://schemas.microsoft.com/office/powerpoint/2010/main" val="2937521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85FFD-22BF-4762-A81B-07C4694D45AA}"/>
              </a:ext>
            </a:extLst>
          </p:cNvPr>
          <p:cNvSpPr>
            <a:spLocks noGrp="1"/>
          </p:cNvSpPr>
          <p:nvPr>
            <p:ph type="title"/>
          </p:nvPr>
        </p:nvSpPr>
        <p:spPr/>
        <p:txBody>
          <a:bodyPr>
            <a:normAutofit/>
          </a:bodyPr>
          <a:lstStyle/>
          <a:p>
            <a:r>
              <a:rPr lang="en-CA" dirty="0"/>
              <a:t>Potential Problem</a:t>
            </a:r>
          </a:p>
        </p:txBody>
      </p:sp>
      <p:sp>
        <p:nvSpPr>
          <p:cNvPr id="4" name="Date Placeholder 3">
            <a:extLst>
              <a:ext uri="{FF2B5EF4-FFF2-40B4-BE49-F238E27FC236}">
                <a16:creationId xmlns:a16="http://schemas.microsoft.com/office/drawing/2014/main" id="{FD57F881-794B-4793-AAAB-A51EC42A46B4}"/>
              </a:ext>
            </a:extLst>
          </p:cNvPr>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a:extLst>
              <a:ext uri="{FF2B5EF4-FFF2-40B4-BE49-F238E27FC236}">
                <a16:creationId xmlns:a16="http://schemas.microsoft.com/office/drawing/2014/main" id="{CFEBBEE8-0FB9-4DA4-834A-8272BDA1E5ED}"/>
              </a:ext>
            </a:extLst>
          </p:cNvPr>
          <p:cNvSpPr>
            <a:spLocks noGrp="1"/>
          </p:cNvSpPr>
          <p:nvPr>
            <p:ph type="sldNum" sz="quarter" idx="12"/>
          </p:nvPr>
        </p:nvSpPr>
        <p:spPr/>
        <p:txBody>
          <a:bodyPr/>
          <a:lstStyle/>
          <a:p>
            <a:fld id="{A5499202-3E8F-3544-909B-3E08BFCCDA95}" type="slidenum">
              <a:rPr lang="en-US" smtClean="0"/>
              <a:t>15</a:t>
            </a:fld>
            <a:endParaRPr lang="en-US"/>
          </a:p>
        </p:txBody>
      </p:sp>
      <p:sp>
        <p:nvSpPr>
          <p:cNvPr id="6" name="Content Placeholder 5">
            <a:extLst>
              <a:ext uri="{FF2B5EF4-FFF2-40B4-BE49-F238E27FC236}">
                <a16:creationId xmlns:a16="http://schemas.microsoft.com/office/drawing/2014/main" id="{76B59BFC-0A92-4BC3-B4D5-487D09CBB1CD}"/>
              </a:ext>
            </a:extLst>
          </p:cNvPr>
          <p:cNvSpPr>
            <a:spLocks noGrp="1"/>
          </p:cNvSpPr>
          <p:nvPr>
            <p:ph sz="quarter" idx="13"/>
          </p:nvPr>
        </p:nvSpPr>
        <p:spPr/>
        <p:txBody>
          <a:bodyPr/>
          <a:lstStyle/>
          <a:p>
            <a:r>
              <a:rPr lang="en-CA" dirty="0"/>
              <a:t>21</a:t>
            </a:r>
          </a:p>
        </p:txBody>
      </p:sp>
      <p:pic>
        <p:nvPicPr>
          <p:cNvPr id="9" name="Picture 8">
            <a:extLst>
              <a:ext uri="{FF2B5EF4-FFF2-40B4-BE49-F238E27FC236}">
                <a16:creationId xmlns:a16="http://schemas.microsoft.com/office/drawing/2014/main" id="{9A19F64A-9A34-4712-A5C0-9FFB89B51468}"/>
              </a:ext>
            </a:extLst>
          </p:cNvPr>
          <p:cNvPicPr>
            <a:picLocks noChangeAspect="1"/>
          </p:cNvPicPr>
          <p:nvPr/>
        </p:nvPicPr>
        <p:blipFill rotWithShape="1">
          <a:blip r:embed="rId2"/>
          <a:srcRect t="28381" b="18096"/>
          <a:stretch/>
        </p:blipFill>
        <p:spPr>
          <a:xfrm>
            <a:off x="796636" y="2011681"/>
            <a:ext cx="10598727" cy="3670663"/>
          </a:xfrm>
          <a:prstGeom prst="rect">
            <a:avLst/>
          </a:prstGeom>
        </p:spPr>
      </p:pic>
      <p:sp>
        <p:nvSpPr>
          <p:cNvPr id="10" name="TextBox 9">
            <a:extLst>
              <a:ext uri="{FF2B5EF4-FFF2-40B4-BE49-F238E27FC236}">
                <a16:creationId xmlns:a16="http://schemas.microsoft.com/office/drawing/2014/main" id="{BD645B07-221C-4529-BE56-CE6221408086}"/>
              </a:ext>
            </a:extLst>
          </p:cNvPr>
          <p:cNvSpPr txBox="1"/>
          <p:nvPr/>
        </p:nvSpPr>
        <p:spPr>
          <a:xfrm>
            <a:off x="838200" y="1272751"/>
            <a:ext cx="4785854" cy="523220"/>
          </a:xfrm>
          <a:prstGeom prst="rect">
            <a:avLst/>
          </a:prstGeom>
          <a:noFill/>
        </p:spPr>
        <p:txBody>
          <a:bodyPr wrap="square" rtlCol="0">
            <a:spAutoFit/>
          </a:bodyPr>
          <a:lstStyle/>
          <a:p>
            <a:r>
              <a:rPr lang="en-CA" sz="2800" b="1" dirty="0"/>
              <a:t>One Pipe Thermal Network</a:t>
            </a:r>
          </a:p>
        </p:txBody>
      </p:sp>
    </p:spTree>
    <p:extLst>
      <p:ext uri="{BB962C8B-B14F-4D97-AF65-F5344CB8AC3E}">
        <p14:creationId xmlns:p14="http://schemas.microsoft.com/office/powerpoint/2010/main" val="18849361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6FC42E-5BF1-4315-9AB2-62ACEAA5ADBD}"/>
              </a:ext>
            </a:extLst>
          </p:cNvPr>
          <p:cNvSpPr>
            <a:spLocks noGrp="1"/>
          </p:cNvSpPr>
          <p:nvPr>
            <p:ph type="dt" sz="half" idx="10"/>
          </p:nvPr>
        </p:nvSpPr>
        <p:spPr/>
        <p:txBody>
          <a:bodyPr/>
          <a:lstStyle/>
          <a:p>
            <a:fld id="{80A1C7A2-5826-B14D-B9B0-688F715652D7}" type="datetime1">
              <a:rPr lang="en-CA" smtClean="0"/>
              <a:t>2018-10-05</a:t>
            </a:fld>
            <a:endParaRPr lang="en-US"/>
          </a:p>
        </p:txBody>
      </p:sp>
      <p:sp>
        <p:nvSpPr>
          <p:cNvPr id="3" name="Slide Number Placeholder 2">
            <a:extLst>
              <a:ext uri="{FF2B5EF4-FFF2-40B4-BE49-F238E27FC236}">
                <a16:creationId xmlns:a16="http://schemas.microsoft.com/office/drawing/2014/main" id="{46C090C3-F2FF-40BF-9D26-D1D3EE607E2D}"/>
              </a:ext>
            </a:extLst>
          </p:cNvPr>
          <p:cNvSpPr>
            <a:spLocks noGrp="1"/>
          </p:cNvSpPr>
          <p:nvPr>
            <p:ph type="sldNum" sz="quarter" idx="12"/>
          </p:nvPr>
        </p:nvSpPr>
        <p:spPr/>
        <p:txBody>
          <a:bodyPr/>
          <a:lstStyle/>
          <a:p>
            <a:fld id="{A5499202-3E8F-3544-909B-3E08BFCCDA95}" type="slidenum">
              <a:rPr lang="en-US" smtClean="0"/>
              <a:t>16</a:t>
            </a:fld>
            <a:endParaRPr lang="en-US"/>
          </a:p>
        </p:txBody>
      </p:sp>
      <p:sp>
        <p:nvSpPr>
          <p:cNvPr id="4" name="Content Placeholder 3">
            <a:extLst>
              <a:ext uri="{FF2B5EF4-FFF2-40B4-BE49-F238E27FC236}">
                <a16:creationId xmlns:a16="http://schemas.microsoft.com/office/drawing/2014/main" id="{CEAC4C9D-D546-4088-B1AA-EC29EE1FB700}"/>
              </a:ext>
            </a:extLst>
          </p:cNvPr>
          <p:cNvSpPr>
            <a:spLocks noGrp="1"/>
          </p:cNvSpPr>
          <p:nvPr>
            <p:ph sz="quarter" idx="13"/>
          </p:nvPr>
        </p:nvSpPr>
        <p:spPr/>
        <p:txBody>
          <a:bodyPr/>
          <a:lstStyle/>
          <a:p>
            <a:r>
              <a:rPr lang="en-CA" dirty="0"/>
              <a:t>21</a:t>
            </a:r>
          </a:p>
        </p:txBody>
      </p:sp>
      <p:sp>
        <p:nvSpPr>
          <p:cNvPr id="5" name="TextBox 4">
            <a:extLst>
              <a:ext uri="{FF2B5EF4-FFF2-40B4-BE49-F238E27FC236}">
                <a16:creationId xmlns:a16="http://schemas.microsoft.com/office/drawing/2014/main" id="{24C183E0-A472-4127-88C8-210E75F22FE3}"/>
              </a:ext>
            </a:extLst>
          </p:cNvPr>
          <p:cNvSpPr txBox="1"/>
          <p:nvPr/>
        </p:nvSpPr>
        <p:spPr>
          <a:xfrm>
            <a:off x="6560310" y="1375658"/>
            <a:ext cx="4785854" cy="4216539"/>
          </a:xfrm>
          <a:prstGeom prst="rect">
            <a:avLst/>
          </a:prstGeom>
          <a:noFill/>
        </p:spPr>
        <p:txBody>
          <a:bodyPr wrap="square" rtlCol="0">
            <a:spAutoFit/>
          </a:bodyPr>
          <a:lstStyle/>
          <a:p>
            <a:r>
              <a:rPr lang="en-CA" sz="2800" b="1" dirty="0"/>
              <a:t>Solution 2: </a:t>
            </a:r>
          </a:p>
          <a:p>
            <a:r>
              <a:rPr lang="en-CA" sz="2000" i="1" dirty="0"/>
              <a:t>CHP and Ground Source Heat Pump</a:t>
            </a:r>
          </a:p>
          <a:p>
            <a:endParaRPr lang="en-CA" sz="2000" b="1" dirty="0"/>
          </a:p>
          <a:p>
            <a:r>
              <a:rPr lang="en-CA" sz="2000" b="1" dirty="0"/>
              <a:t>Heating Supply:</a:t>
            </a:r>
          </a:p>
          <a:p>
            <a:r>
              <a:rPr lang="en-CA" sz="2000" i="1" dirty="0"/>
              <a:t>On Peak: </a:t>
            </a:r>
            <a:r>
              <a:rPr lang="en-CA" sz="2000" dirty="0"/>
              <a:t>CHP used to provide heat for thermal network and electricity for heat pumps</a:t>
            </a:r>
          </a:p>
          <a:p>
            <a:endParaRPr lang="en-CA" sz="2000" dirty="0"/>
          </a:p>
          <a:p>
            <a:r>
              <a:rPr lang="en-CA" sz="2000" i="1" dirty="0"/>
              <a:t>Off Peak:</a:t>
            </a:r>
            <a:r>
              <a:rPr lang="en-CA" sz="2000" dirty="0"/>
              <a:t> Ground Source Heat Pump used to provide heat and grid used to provide electricity for heat pumps</a:t>
            </a:r>
          </a:p>
          <a:p>
            <a:endParaRPr lang="en-CA" sz="2000" i="1" dirty="0"/>
          </a:p>
          <a:p>
            <a:r>
              <a:rPr lang="en-CA" sz="2000" b="1" dirty="0"/>
              <a:t>Cooling Supply: </a:t>
            </a:r>
            <a:r>
              <a:rPr lang="en-CA" sz="2000" dirty="0"/>
              <a:t>Electric Chiller </a:t>
            </a:r>
            <a:endParaRPr lang="en-CA" sz="2000" b="1" dirty="0"/>
          </a:p>
        </p:txBody>
      </p:sp>
      <p:sp>
        <p:nvSpPr>
          <p:cNvPr id="6" name="TextBox 5">
            <a:extLst>
              <a:ext uri="{FF2B5EF4-FFF2-40B4-BE49-F238E27FC236}">
                <a16:creationId xmlns:a16="http://schemas.microsoft.com/office/drawing/2014/main" id="{C70F7724-5AAD-491C-A20D-961CC96DFDD5}"/>
              </a:ext>
            </a:extLst>
          </p:cNvPr>
          <p:cNvSpPr txBox="1"/>
          <p:nvPr/>
        </p:nvSpPr>
        <p:spPr>
          <a:xfrm>
            <a:off x="999396" y="1385299"/>
            <a:ext cx="4785854" cy="4216539"/>
          </a:xfrm>
          <a:prstGeom prst="rect">
            <a:avLst/>
          </a:prstGeom>
          <a:noFill/>
        </p:spPr>
        <p:txBody>
          <a:bodyPr wrap="square" rtlCol="0">
            <a:spAutoFit/>
          </a:bodyPr>
          <a:lstStyle/>
          <a:p>
            <a:r>
              <a:rPr lang="en-CA" sz="2800" b="1" dirty="0"/>
              <a:t>Solution 1: </a:t>
            </a:r>
          </a:p>
          <a:p>
            <a:r>
              <a:rPr lang="en-CA" sz="2000" i="1" dirty="0"/>
              <a:t>CHP and Back Up Boiler</a:t>
            </a:r>
          </a:p>
          <a:p>
            <a:endParaRPr lang="en-CA" sz="2000" b="1" dirty="0"/>
          </a:p>
          <a:p>
            <a:r>
              <a:rPr lang="en-CA" sz="2000" b="1" dirty="0"/>
              <a:t>Heating Supply:</a:t>
            </a:r>
          </a:p>
          <a:p>
            <a:r>
              <a:rPr lang="en-CA" sz="2000" i="1" dirty="0"/>
              <a:t>On Peak: </a:t>
            </a:r>
            <a:r>
              <a:rPr lang="en-CA" sz="2000" dirty="0"/>
              <a:t>CHP used to provide heat for thermal network and electricity for heat pumps </a:t>
            </a:r>
          </a:p>
          <a:p>
            <a:endParaRPr lang="en-CA" sz="2000" dirty="0"/>
          </a:p>
          <a:p>
            <a:r>
              <a:rPr lang="en-CA" sz="2000" i="1" dirty="0"/>
              <a:t>Off Peak:</a:t>
            </a:r>
            <a:r>
              <a:rPr lang="en-CA" sz="2000" dirty="0"/>
              <a:t> Boiler used to provide heat and grid used to provide electricity for heat pumps (grid pricing) </a:t>
            </a:r>
          </a:p>
          <a:p>
            <a:endParaRPr lang="en-CA" sz="2000" i="1" dirty="0"/>
          </a:p>
          <a:p>
            <a:r>
              <a:rPr lang="en-CA" sz="2000" b="1" dirty="0"/>
              <a:t>Cooling Supply: </a:t>
            </a:r>
            <a:r>
              <a:rPr lang="en-CA" sz="2000" dirty="0"/>
              <a:t>Electric Chiller </a:t>
            </a:r>
            <a:endParaRPr lang="en-CA" sz="2000" b="1" dirty="0"/>
          </a:p>
        </p:txBody>
      </p:sp>
    </p:spTree>
    <p:extLst>
      <p:ext uri="{BB962C8B-B14F-4D97-AF65-F5344CB8AC3E}">
        <p14:creationId xmlns:p14="http://schemas.microsoft.com/office/powerpoint/2010/main" val="9926104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960454"/>
            <a:ext cx="9144000" cy="937092"/>
          </a:xfrm>
        </p:spPr>
        <p:txBody>
          <a:bodyPr>
            <a:noAutofit/>
          </a:bodyPr>
          <a:lstStyle/>
          <a:p>
            <a:pPr>
              <a:lnSpc>
                <a:spcPct val="120000"/>
              </a:lnSpc>
              <a:spcBef>
                <a:spcPts val="600"/>
              </a:spcBef>
              <a:spcAft>
                <a:spcPts val="2400"/>
              </a:spcAft>
            </a:pPr>
            <a:r>
              <a:rPr lang="en-US" sz="6000" b="1" dirty="0">
                <a:latin typeface="Source Sans Pro ExtraLight" panose="020B0303030403020204" pitchFamily="34" charset="0"/>
                <a:ea typeface="Source Sans Pro Semibold" charset="0"/>
                <a:cs typeface="Source Sans Pro Semibold" charset="0"/>
              </a:rPr>
              <a:t>Results</a:t>
            </a:r>
            <a:br>
              <a:rPr lang="en-US" sz="6000" b="1" dirty="0">
                <a:latin typeface="Source Sans Pro ExtraLight" panose="020B0303030403020204" pitchFamily="34" charset="0"/>
                <a:ea typeface="Source Sans Pro Semibold" charset="0"/>
                <a:cs typeface="Source Sans Pro Semibold" charset="0"/>
              </a:rPr>
            </a:br>
            <a:r>
              <a:rPr lang="en-US" sz="2800" b="1" i="1" dirty="0">
                <a:latin typeface="Source Sans Pro ExtraLight" panose="020B0303030403020204" pitchFamily="34" charset="0"/>
                <a:ea typeface="Source Sans Pro Semibold" charset="0"/>
                <a:cs typeface="Source Sans Pro Semibold" charset="0"/>
              </a:rPr>
              <a:t>Heating and Cooling</a:t>
            </a:r>
            <a:endParaRPr lang="en-US" sz="2800" i="1" dirty="0">
              <a:latin typeface="Source Sans Pro ExtraLight" panose="020B0303030403020204" pitchFamily="34" charset="0"/>
            </a:endParaRPr>
          </a:p>
        </p:txBody>
      </p:sp>
      <p:sp>
        <p:nvSpPr>
          <p:cNvPr id="4" name="Date Placeholder 3"/>
          <p:cNvSpPr>
            <a:spLocks noGrp="1"/>
          </p:cNvSpPr>
          <p:nvPr>
            <p:ph type="dt" sz="half" idx="10"/>
          </p:nvPr>
        </p:nvSpPr>
        <p:spPr/>
        <p:txBody>
          <a:bodyPr/>
          <a:lstStyle/>
          <a:p>
            <a:fld id="{648E1D02-8EBF-564A-BC90-C1D70E917687}" type="datetime1">
              <a:rPr lang="en-CA" smtClean="0"/>
              <a:t>2018-10-05</a:t>
            </a:fld>
            <a:endParaRPr lang="en-US" dirty="0"/>
          </a:p>
        </p:txBody>
      </p:sp>
      <p:sp>
        <p:nvSpPr>
          <p:cNvPr id="5" name="Slide Number Placeholder 4"/>
          <p:cNvSpPr>
            <a:spLocks noGrp="1"/>
          </p:cNvSpPr>
          <p:nvPr>
            <p:ph type="sldNum" sz="quarter" idx="12"/>
          </p:nvPr>
        </p:nvSpPr>
        <p:spPr/>
        <p:txBody>
          <a:bodyPr/>
          <a:lstStyle/>
          <a:p>
            <a:fld id="{A5499202-3E8F-3544-909B-3E08BFCCDA95}" type="slidenum">
              <a:rPr lang="en-US" smtClean="0"/>
              <a:t>17</a:t>
            </a:fld>
            <a:endParaRPr lang="en-US" dirty="0"/>
          </a:p>
        </p:txBody>
      </p:sp>
      <p:sp>
        <p:nvSpPr>
          <p:cNvPr id="6" name="Content Placeholder 5"/>
          <p:cNvSpPr>
            <a:spLocks noGrp="1"/>
          </p:cNvSpPr>
          <p:nvPr>
            <p:ph sz="quarter" idx="13"/>
          </p:nvPr>
        </p:nvSpPr>
        <p:spPr/>
        <p:txBody>
          <a:bodyPr/>
          <a:lstStyle/>
          <a:p>
            <a:r>
              <a:rPr lang="en-US" dirty="0"/>
              <a:t>21</a:t>
            </a:r>
          </a:p>
        </p:txBody>
      </p:sp>
    </p:spTree>
    <p:extLst>
      <p:ext uri="{BB962C8B-B14F-4D97-AF65-F5344CB8AC3E}">
        <p14:creationId xmlns:p14="http://schemas.microsoft.com/office/powerpoint/2010/main" val="11834337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B0708A6-E7B3-4152-9E25-7B2632C028F2}"/>
              </a:ext>
            </a:extLst>
          </p:cNvPr>
          <p:cNvSpPr/>
          <p:nvPr/>
        </p:nvSpPr>
        <p:spPr>
          <a:xfrm>
            <a:off x="8274223" y="160603"/>
            <a:ext cx="3749040" cy="20116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Date Placeholder 1">
            <a:extLst>
              <a:ext uri="{FF2B5EF4-FFF2-40B4-BE49-F238E27FC236}">
                <a16:creationId xmlns:a16="http://schemas.microsoft.com/office/drawing/2014/main" id="{9B935C56-BEA4-456E-AE8D-7B3023AF0D8C}"/>
              </a:ext>
            </a:extLst>
          </p:cNvPr>
          <p:cNvSpPr>
            <a:spLocks noGrp="1"/>
          </p:cNvSpPr>
          <p:nvPr>
            <p:ph type="dt" sz="half" idx="10"/>
          </p:nvPr>
        </p:nvSpPr>
        <p:spPr/>
        <p:txBody>
          <a:bodyPr/>
          <a:lstStyle/>
          <a:p>
            <a:fld id="{3391F8CD-9A8F-BE43-85AC-CB9A05461CFB}" type="datetime1">
              <a:rPr lang="en-CA" smtClean="0"/>
              <a:t>2018-10-05</a:t>
            </a:fld>
            <a:endParaRPr lang="en-US"/>
          </a:p>
        </p:txBody>
      </p:sp>
      <p:sp>
        <p:nvSpPr>
          <p:cNvPr id="3" name="Slide Number Placeholder 2">
            <a:extLst>
              <a:ext uri="{FF2B5EF4-FFF2-40B4-BE49-F238E27FC236}">
                <a16:creationId xmlns:a16="http://schemas.microsoft.com/office/drawing/2014/main" id="{3CBAA440-E354-41D5-908A-013FA6028D3D}"/>
              </a:ext>
            </a:extLst>
          </p:cNvPr>
          <p:cNvSpPr>
            <a:spLocks noGrp="1"/>
          </p:cNvSpPr>
          <p:nvPr>
            <p:ph type="sldNum" sz="quarter" idx="12"/>
          </p:nvPr>
        </p:nvSpPr>
        <p:spPr/>
        <p:txBody>
          <a:bodyPr/>
          <a:lstStyle/>
          <a:p>
            <a:fld id="{A5499202-3E8F-3544-909B-3E08BFCCDA95}" type="slidenum">
              <a:rPr lang="en-US" smtClean="0"/>
              <a:t>18</a:t>
            </a:fld>
            <a:endParaRPr lang="en-US"/>
          </a:p>
        </p:txBody>
      </p:sp>
      <p:sp>
        <p:nvSpPr>
          <p:cNvPr id="5" name="Content Placeholder 4">
            <a:extLst>
              <a:ext uri="{FF2B5EF4-FFF2-40B4-BE49-F238E27FC236}">
                <a16:creationId xmlns:a16="http://schemas.microsoft.com/office/drawing/2014/main" id="{CDEEF4B6-D753-426A-9D27-9DFAD3B3E8CF}"/>
              </a:ext>
            </a:extLst>
          </p:cNvPr>
          <p:cNvSpPr>
            <a:spLocks noGrp="1"/>
          </p:cNvSpPr>
          <p:nvPr>
            <p:ph sz="quarter" idx="13"/>
          </p:nvPr>
        </p:nvSpPr>
        <p:spPr/>
        <p:txBody>
          <a:bodyPr/>
          <a:lstStyle/>
          <a:p>
            <a:r>
              <a:rPr lang="en-CA" dirty="0"/>
              <a:t>21</a:t>
            </a:r>
          </a:p>
        </p:txBody>
      </p:sp>
      <p:pic>
        <p:nvPicPr>
          <p:cNvPr id="6" name="Picture 5">
            <a:extLst>
              <a:ext uri="{FF2B5EF4-FFF2-40B4-BE49-F238E27FC236}">
                <a16:creationId xmlns:a16="http://schemas.microsoft.com/office/drawing/2014/main" id="{FF97CFB1-5493-43B8-8088-B5AED172FF36}"/>
              </a:ext>
            </a:extLst>
          </p:cNvPr>
          <p:cNvPicPr>
            <a:picLocks noChangeAspect="1"/>
          </p:cNvPicPr>
          <p:nvPr/>
        </p:nvPicPr>
        <p:blipFill>
          <a:blip r:embed="rId3"/>
          <a:stretch>
            <a:fillRect/>
          </a:stretch>
        </p:blipFill>
        <p:spPr>
          <a:xfrm>
            <a:off x="1341552" y="24154"/>
            <a:ext cx="9508894" cy="5348753"/>
          </a:xfrm>
          <a:prstGeom prst="rect">
            <a:avLst/>
          </a:prstGeom>
        </p:spPr>
      </p:pic>
      <p:sp>
        <p:nvSpPr>
          <p:cNvPr id="7" name="TextBox 6">
            <a:extLst>
              <a:ext uri="{FF2B5EF4-FFF2-40B4-BE49-F238E27FC236}">
                <a16:creationId xmlns:a16="http://schemas.microsoft.com/office/drawing/2014/main" id="{468FA737-F997-4F2F-B86F-B20E13A96A63}"/>
              </a:ext>
            </a:extLst>
          </p:cNvPr>
          <p:cNvSpPr txBox="1"/>
          <p:nvPr/>
        </p:nvSpPr>
        <p:spPr>
          <a:xfrm>
            <a:off x="4967143" y="5509356"/>
            <a:ext cx="6614159" cy="646331"/>
          </a:xfrm>
          <a:prstGeom prst="rect">
            <a:avLst/>
          </a:prstGeom>
          <a:noFill/>
        </p:spPr>
        <p:txBody>
          <a:bodyPr wrap="square" rtlCol="0">
            <a:spAutoFit/>
          </a:bodyPr>
          <a:lstStyle/>
          <a:p>
            <a:pPr algn="ctr"/>
            <a:r>
              <a:rPr lang="en-US" b="1" dirty="0">
                <a:solidFill>
                  <a:srgbClr val="FF0000"/>
                </a:solidFill>
                <a:latin typeface="Source Sans Pro Semibold" panose="020B0503030403020204" pitchFamily="34" charset="77"/>
              </a:rPr>
              <a:t>Red: </a:t>
            </a:r>
            <a:r>
              <a:rPr lang="en-CA" dirty="0">
                <a:solidFill>
                  <a:srgbClr val="333333"/>
                </a:solidFill>
                <a:latin typeface="Source Sans Pro" panose="020B0503030403020204" pitchFamily="34" charset="77"/>
              </a:rPr>
              <a:t>Solution 1: One Pipe Thermal Network (CHP and Boiler)</a:t>
            </a:r>
            <a:endParaRPr lang="en-US" b="1" dirty="0">
              <a:latin typeface="Source Sans Pro" panose="020B0503030403020204" pitchFamily="34" charset="77"/>
            </a:endParaRPr>
          </a:p>
          <a:p>
            <a:pPr algn="ctr"/>
            <a:r>
              <a:rPr lang="en-US" b="1" dirty="0">
                <a:solidFill>
                  <a:srgbClr val="3030FF"/>
                </a:solidFill>
                <a:latin typeface="Source Sans Pro Semibold" panose="020B0503030403020204" pitchFamily="34" charset="77"/>
              </a:rPr>
              <a:t>Blue: </a:t>
            </a:r>
            <a:r>
              <a:rPr lang="en-CA" dirty="0">
                <a:solidFill>
                  <a:srgbClr val="333333"/>
                </a:solidFill>
                <a:latin typeface="Source Sans Pro" panose="020B0503030403020204" pitchFamily="34" charset="77"/>
              </a:rPr>
              <a:t>Solution 2: One Pipe Thermal Network (CHP and Heat Pump)</a:t>
            </a:r>
            <a:endParaRPr lang="en-US" dirty="0">
              <a:latin typeface="Source Sans Pro" panose="020B0503030403020204" pitchFamily="34" charset="77"/>
            </a:endParaRPr>
          </a:p>
        </p:txBody>
      </p:sp>
      <p:sp>
        <p:nvSpPr>
          <p:cNvPr id="8" name="TextBox 7">
            <a:extLst>
              <a:ext uri="{FF2B5EF4-FFF2-40B4-BE49-F238E27FC236}">
                <a16:creationId xmlns:a16="http://schemas.microsoft.com/office/drawing/2014/main" id="{81F64CB1-6F63-4D58-845B-82D60F231B06}"/>
              </a:ext>
            </a:extLst>
          </p:cNvPr>
          <p:cNvSpPr txBox="1"/>
          <p:nvPr/>
        </p:nvSpPr>
        <p:spPr>
          <a:xfrm>
            <a:off x="0" y="5509356"/>
            <a:ext cx="5265070" cy="646331"/>
          </a:xfrm>
          <a:prstGeom prst="rect">
            <a:avLst/>
          </a:prstGeom>
          <a:noFill/>
        </p:spPr>
        <p:txBody>
          <a:bodyPr wrap="square" rtlCol="0">
            <a:spAutoFit/>
          </a:bodyPr>
          <a:lstStyle/>
          <a:p>
            <a:pPr algn="ctr"/>
            <a:r>
              <a:rPr lang="en-US" b="1" dirty="0">
                <a:latin typeface="Source Sans Pro Semibold" panose="020B0503030403020204" pitchFamily="34" charset="77"/>
              </a:rPr>
              <a:t>Black: </a:t>
            </a:r>
            <a:r>
              <a:rPr lang="en-CA" dirty="0">
                <a:solidFill>
                  <a:srgbClr val="333333"/>
                </a:solidFill>
                <a:latin typeface="Source Sans Pro" panose="020B0503030403020204" pitchFamily="34" charset="77"/>
              </a:rPr>
              <a:t>Four Pipe Thermal Network</a:t>
            </a:r>
            <a:endParaRPr lang="en-US" dirty="0">
              <a:latin typeface="Source Sans Pro" panose="020B0503030403020204" pitchFamily="34" charset="77"/>
            </a:endParaRPr>
          </a:p>
          <a:p>
            <a:pPr algn="ctr"/>
            <a:r>
              <a:rPr lang="en-US" b="1" dirty="0">
                <a:solidFill>
                  <a:schemeClr val="accent6">
                    <a:lumMod val="75000"/>
                  </a:schemeClr>
                </a:solidFill>
                <a:latin typeface="Source Sans Pro Semibold" panose="020B0503030403020204" pitchFamily="34" charset="77"/>
              </a:rPr>
              <a:t>Green: </a:t>
            </a:r>
            <a:r>
              <a:rPr lang="en-CA" dirty="0">
                <a:solidFill>
                  <a:srgbClr val="333333"/>
                </a:solidFill>
                <a:latin typeface="Source Sans Pro" panose="020B0503030403020204" pitchFamily="34" charset="77"/>
              </a:rPr>
              <a:t>One Pipe Thermal Network</a:t>
            </a:r>
          </a:p>
        </p:txBody>
      </p:sp>
    </p:spTree>
    <p:extLst>
      <p:ext uri="{BB962C8B-B14F-4D97-AF65-F5344CB8AC3E}">
        <p14:creationId xmlns:p14="http://schemas.microsoft.com/office/powerpoint/2010/main" val="27618591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B0708A6-E7B3-4152-9E25-7B2632C028F2}"/>
              </a:ext>
            </a:extLst>
          </p:cNvPr>
          <p:cNvSpPr/>
          <p:nvPr/>
        </p:nvSpPr>
        <p:spPr>
          <a:xfrm>
            <a:off x="8274223" y="160603"/>
            <a:ext cx="3749040" cy="201168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Date Placeholder 1">
            <a:extLst>
              <a:ext uri="{FF2B5EF4-FFF2-40B4-BE49-F238E27FC236}">
                <a16:creationId xmlns:a16="http://schemas.microsoft.com/office/drawing/2014/main" id="{9B935C56-BEA4-456E-AE8D-7B3023AF0D8C}"/>
              </a:ext>
            </a:extLst>
          </p:cNvPr>
          <p:cNvSpPr>
            <a:spLocks noGrp="1"/>
          </p:cNvSpPr>
          <p:nvPr>
            <p:ph type="dt" sz="half" idx="10"/>
          </p:nvPr>
        </p:nvSpPr>
        <p:spPr/>
        <p:txBody>
          <a:bodyPr/>
          <a:lstStyle/>
          <a:p>
            <a:fld id="{3391F8CD-9A8F-BE43-85AC-CB9A05461CFB}" type="datetime1">
              <a:rPr lang="en-CA" smtClean="0"/>
              <a:t>2018-10-05</a:t>
            </a:fld>
            <a:endParaRPr lang="en-US"/>
          </a:p>
        </p:txBody>
      </p:sp>
      <p:sp>
        <p:nvSpPr>
          <p:cNvPr id="3" name="Slide Number Placeholder 2">
            <a:extLst>
              <a:ext uri="{FF2B5EF4-FFF2-40B4-BE49-F238E27FC236}">
                <a16:creationId xmlns:a16="http://schemas.microsoft.com/office/drawing/2014/main" id="{3CBAA440-E354-41D5-908A-013FA6028D3D}"/>
              </a:ext>
            </a:extLst>
          </p:cNvPr>
          <p:cNvSpPr>
            <a:spLocks noGrp="1"/>
          </p:cNvSpPr>
          <p:nvPr>
            <p:ph type="sldNum" sz="quarter" idx="12"/>
          </p:nvPr>
        </p:nvSpPr>
        <p:spPr/>
        <p:txBody>
          <a:bodyPr/>
          <a:lstStyle/>
          <a:p>
            <a:fld id="{A5499202-3E8F-3544-909B-3E08BFCCDA95}" type="slidenum">
              <a:rPr lang="en-US" smtClean="0"/>
              <a:t>19</a:t>
            </a:fld>
            <a:endParaRPr lang="en-US"/>
          </a:p>
        </p:txBody>
      </p:sp>
      <p:sp>
        <p:nvSpPr>
          <p:cNvPr id="5" name="Content Placeholder 4">
            <a:extLst>
              <a:ext uri="{FF2B5EF4-FFF2-40B4-BE49-F238E27FC236}">
                <a16:creationId xmlns:a16="http://schemas.microsoft.com/office/drawing/2014/main" id="{CDEEF4B6-D753-426A-9D27-9DFAD3B3E8CF}"/>
              </a:ext>
            </a:extLst>
          </p:cNvPr>
          <p:cNvSpPr>
            <a:spLocks noGrp="1"/>
          </p:cNvSpPr>
          <p:nvPr>
            <p:ph sz="quarter" idx="13"/>
          </p:nvPr>
        </p:nvSpPr>
        <p:spPr/>
        <p:txBody>
          <a:bodyPr/>
          <a:lstStyle/>
          <a:p>
            <a:r>
              <a:rPr lang="en-CA" dirty="0"/>
              <a:t>21</a:t>
            </a:r>
          </a:p>
        </p:txBody>
      </p:sp>
      <p:pic>
        <p:nvPicPr>
          <p:cNvPr id="6" name="Picture 5">
            <a:extLst>
              <a:ext uri="{FF2B5EF4-FFF2-40B4-BE49-F238E27FC236}">
                <a16:creationId xmlns:a16="http://schemas.microsoft.com/office/drawing/2014/main" id="{FF97CFB1-5493-43B8-8088-B5AED172FF36}"/>
              </a:ext>
            </a:extLst>
          </p:cNvPr>
          <p:cNvPicPr>
            <a:picLocks noChangeAspect="1"/>
          </p:cNvPicPr>
          <p:nvPr/>
        </p:nvPicPr>
        <p:blipFill>
          <a:blip r:embed="rId3"/>
          <a:stretch>
            <a:fillRect/>
          </a:stretch>
        </p:blipFill>
        <p:spPr>
          <a:xfrm>
            <a:off x="1341552" y="24154"/>
            <a:ext cx="9508894" cy="5348753"/>
          </a:xfrm>
          <a:prstGeom prst="rect">
            <a:avLst/>
          </a:prstGeom>
        </p:spPr>
      </p:pic>
      <p:sp>
        <p:nvSpPr>
          <p:cNvPr id="7" name="TextBox 6">
            <a:extLst>
              <a:ext uri="{FF2B5EF4-FFF2-40B4-BE49-F238E27FC236}">
                <a16:creationId xmlns:a16="http://schemas.microsoft.com/office/drawing/2014/main" id="{468FA737-F997-4F2F-B86F-B20E13A96A63}"/>
              </a:ext>
            </a:extLst>
          </p:cNvPr>
          <p:cNvSpPr txBox="1"/>
          <p:nvPr/>
        </p:nvSpPr>
        <p:spPr>
          <a:xfrm>
            <a:off x="4967143" y="5509356"/>
            <a:ext cx="6614159" cy="646331"/>
          </a:xfrm>
          <a:prstGeom prst="rect">
            <a:avLst/>
          </a:prstGeom>
          <a:noFill/>
        </p:spPr>
        <p:txBody>
          <a:bodyPr wrap="square" rtlCol="0">
            <a:spAutoFit/>
          </a:bodyPr>
          <a:lstStyle/>
          <a:p>
            <a:pPr algn="ctr"/>
            <a:r>
              <a:rPr lang="en-US" b="1" dirty="0">
                <a:solidFill>
                  <a:srgbClr val="FF0000"/>
                </a:solidFill>
                <a:latin typeface="Source Sans Pro Semibold" panose="020B0503030403020204" pitchFamily="34" charset="77"/>
              </a:rPr>
              <a:t>Red: </a:t>
            </a:r>
            <a:r>
              <a:rPr lang="en-CA" dirty="0">
                <a:solidFill>
                  <a:srgbClr val="333333"/>
                </a:solidFill>
                <a:latin typeface="Source Sans Pro" panose="020B0503030403020204" pitchFamily="34" charset="77"/>
              </a:rPr>
              <a:t>Solution 1: One Pipe Thermal Network (CHP and Boiler)</a:t>
            </a:r>
            <a:endParaRPr lang="en-US" b="1" dirty="0">
              <a:latin typeface="Source Sans Pro" panose="020B0503030403020204" pitchFamily="34" charset="77"/>
            </a:endParaRPr>
          </a:p>
          <a:p>
            <a:pPr algn="ctr"/>
            <a:r>
              <a:rPr lang="en-US" b="1" dirty="0">
                <a:solidFill>
                  <a:srgbClr val="3030FF"/>
                </a:solidFill>
                <a:latin typeface="Source Sans Pro Semibold" panose="020B0503030403020204" pitchFamily="34" charset="77"/>
              </a:rPr>
              <a:t>Blue: </a:t>
            </a:r>
            <a:r>
              <a:rPr lang="en-CA" dirty="0">
                <a:solidFill>
                  <a:srgbClr val="333333"/>
                </a:solidFill>
                <a:latin typeface="Source Sans Pro" panose="020B0503030403020204" pitchFamily="34" charset="77"/>
              </a:rPr>
              <a:t>Solution 2: One Pipe Thermal Network (CHP and Heat Pump)</a:t>
            </a:r>
            <a:endParaRPr lang="en-US" dirty="0">
              <a:latin typeface="Source Sans Pro" panose="020B0503030403020204" pitchFamily="34" charset="77"/>
            </a:endParaRPr>
          </a:p>
        </p:txBody>
      </p:sp>
      <p:sp>
        <p:nvSpPr>
          <p:cNvPr id="8" name="TextBox 7">
            <a:extLst>
              <a:ext uri="{FF2B5EF4-FFF2-40B4-BE49-F238E27FC236}">
                <a16:creationId xmlns:a16="http://schemas.microsoft.com/office/drawing/2014/main" id="{81F64CB1-6F63-4D58-845B-82D60F231B06}"/>
              </a:ext>
            </a:extLst>
          </p:cNvPr>
          <p:cNvSpPr txBox="1"/>
          <p:nvPr/>
        </p:nvSpPr>
        <p:spPr>
          <a:xfrm>
            <a:off x="0" y="5509356"/>
            <a:ext cx="5265070" cy="646331"/>
          </a:xfrm>
          <a:prstGeom prst="rect">
            <a:avLst/>
          </a:prstGeom>
          <a:noFill/>
        </p:spPr>
        <p:txBody>
          <a:bodyPr wrap="square" rtlCol="0">
            <a:spAutoFit/>
          </a:bodyPr>
          <a:lstStyle/>
          <a:p>
            <a:pPr algn="ctr"/>
            <a:r>
              <a:rPr lang="en-US" b="1" dirty="0">
                <a:latin typeface="Source Sans Pro Semibold" panose="020B0503030403020204" pitchFamily="34" charset="77"/>
              </a:rPr>
              <a:t>Black: </a:t>
            </a:r>
            <a:r>
              <a:rPr lang="en-CA" dirty="0">
                <a:solidFill>
                  <a:srgbClr val="333333"/>
                </a:solidFill>
                <a:latin typeface="Source Sans Pro" panose="020B0503030403020204" pitchFamily="34" charset="77"/>
              </a:rPr>
              <a:t>Four Pipe Thermal Network</a:t>
            </a:r>
            <a:endParaRPr lang="en-US" dirty="0">
              <a:latin typeface="Source Sans Pro" panose="020B0503030403020204" pitchFamily="34" charset="77"/>
            </a:endParaRPr>
          </a:p>
          <a:p>
            <a:pPr algn="ctr"/>
            <a:r>
              <a:rPr lang="en-US" b="1" dirty="0">
                <a:solidFill>
                  <a:schemeClr val="accent6">
                    <a:lumMod val="75000"/>
                  </a:schemeClr>
                </a:solidFill>
                <a:latin typeface="Source Sans Pro Semibold" panose="020B0503030403020204" pitchFamily="34" charset="77"/>
              </a:rPr>
              <a:t>Green: </a:t>
            </a:r>
            <a:r>
              <a:rPr lang="en-CA" dirty="0">
                <a:solidFill>
                  <a:srgbClr val="333333"/>
                </a:solidFill>
                <a:latin typeface="Source Sans Pro" panose="020B0503030403020204" pitchFamily="34" charset="77"/>
              </a:rPr>
              <a:t>One Pipe Thermal Network</a:t>
            </a:r>
          </a:p>
        </p:txBody>
      </p:sp>
    </p:spTree>
    <p:extLst>
      <p:ext uri="{BB962C8B-B14F-4D97-AF65-F5344CB8AC3E}">
        <p14:creationId xmlns:p14="http://schemas.microsoft.com/office/powerpoint/2010/main" val="6716548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011043-56B0-6346-9EB9-3500BF750A88}"/>
              </a:ext>
            </a:extLst>
          </p:cNvPr>
          <p:cNvSpPr>
            <a:spLocks noGrp="1"/>
          </p:cNvSpPr>
          <p:nvPr>
            <p:ph type="dt" sz="half" idx="10"/>
          </p:nvPr>
        </p:nvSpPr>
        <p:spPr/>
        <p:txBody>
          <a:bodyPr/>
          <a:lstStyle/>
          <a:p>
            <a:fld id="{80A1C7A2-5826-B14D-B9B0-688F715652D7}" type="datetime1">
              <a:rPr lang="en-CA" smtClean="0"/>
              <a:t>2018-10-05</a:t>
            </a:fld>
            <a:endParaRPr lang="en-US"/>
          </a:p>
        </p:txBody>
      </p:sp>
      <p:sp>
        <p:nvSpPr>
          <p:cNvPr id="3" name="Slide Number Placeholder 2">
            <a:extLst>
              <a:ext uri="{FF2B5EF4-FFF2-40B4-BE49-F238E27FC236}">
                <a16:creationId xmlns:a16="http://schemas.microsoft.com/office/drawing/2014/main" id="{A8A65A11-64D1-9640-9DF9-6F0A7F31F27C}"/>
              </a:ext>
            </a:extLst>
          </p:cNvPr>
          <p:cNvSpPr>
            <a:spLocks noGrp="1"/>
          </p:cNvSpPr>
          <p:nvPr>
            <p:ph type="sldNum" sz="quarter" idx="12"/>
          </p:nvPr>
        </p:nvSpPr>
        <p:spPr/>
        <p:txBody>
          <a:bodyPr/>
          <a:lstStyle/>
          <a:p>
            <a:fld id="{A5499202-3E8F-3544-909B-3E08BFCCDA95}" type="slidenum">
              <a:rPr lang="en-US" smtClean="0"/>
              <a:t>2</a:t>
            </a:fld>
            <a:endParaRPr lang="en-US"/>
          </a:p>
        </p:txBody>
      </p:sp>
      <p:sp>
        <p:nvSpPr>
          <p:cNvPr id="4" name="Content Placeholder 3">
            <a:extLst>
              <a:ext uri="{FF2B5EF4-FFF2-40B4-BE49-F238E27FC236}">
                <a16:creationId xmlns:a16="http://schemas.microsoft.com/office/drawing/2014/main" id="{1DD27191-F487-0848-8B07-A0C7998FF14D}"/>
              </a:ext>
            </a:extLst>
          </p:cNvPr>
          <p:cNvSpPr>
            <a:spLocks noGrp="1"/>
          </p:cNvSpPr>
          <p:nvPr>
            <p:ph sz="quarter" idx="13"/>
          </p:nvPr>
        </p:nvSpPr>
        <p:spPr/>
        <p:txBody>
          <a:bodyPr/>
          <a:lstStyle/>
          <a:p>
            <a:r>
              <a:rPr lang="en-US" dirty="0"/>
              <a:t>21</a:t>
            </a:r>
          </a:p>
        </p:txBody>
      </p:sp>
      <p:pic>
        <p:nvPicPr>
          <p:cNvPr id="5" name="Picture 4">
            <a:extLst>
              <a:ext uri="{FF2B5EF4-FFF2-40B4-BE49-F238E27FC236}">
                <a16:creationId xmlns:a16="http://schemas.microsoft.com/office/drawing/2014/main" id="{D313C0C8-BA45-BF47-B95F-2B95B3DE95D9}"/>
              </a:ext>
            </a:extLst>
          </p:cNvPr>
          <p:cNvPicPr>
            <a:picLocks noChangeAspect="1"/>
          </p:cNvPicPr>
          <p:nvPr/>
        </p:nvPicPr>
        <p:blipFill rotWithShape="1">
          <a:blip r:embed="rId2"/>
          <a:srcRect l="43071" b="8952"/>
          <a:stretch/>
        </p:blipFill>
        <p:spPr>
          <a:xfrm>
            <a:off x="5251268" y="0"/>
            <a:ext cx="6940731" cy="6244046"/>
          </a:xfrm>
          <a:prstGeom prst="rect">
            <a:avLst/>
          </a:prstGeom>
        </p:spPr>
      </p:pic>
      <p:sp>
        <p:nvSpPr>
          <p:cNvPr id="6" name="Content Placeholder 5">
            <a:extLst>
              <a:ext uri="{FF2B5EF4-FFF2-40B4-BE49-F238E27FC236}">
                <a16:creationId xmlns:a16="http://schemas.microsoft.com/office/drawing/2014/main" id="{FC81FD75-6C61-4F89-B8C1-E485970E2BA2}"/>
              </a:ext>
            </a:extLst>
          </p:cNvPr>
          <p:cNvSpPr txBox="1">
            <a:spLocks/>
          </p:cNvSpPr>
          <p:nvPr/>
        </p:nvSpPr>
        <p:spPr>
          <a:xfrm>
            <a:off x="676019" y="147151"/>
            <a:ext cx="4283082" cy="1760839"/>
          </a:xfrm>
          <a:prstGeom prst="rect">
            <a:avLst/>
          </a:prstGeom>
        </p:spPr>
        <p:txBody>
          <a:bodyPr vert="horz" lIns="91440" tIns="45720" rIns="91440" bIns="45720"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indent="0">
              <a:spcBef>
                <a:spcPct val="0"/>
              </a:spcBef>
              <a:spcAft>
                <a:spcPts val="600"/>
              </a:spcAft>
              <a:buNone/>
            </a:pPr>
            <a:r>
              <a:rPr lang="en-US" sz="2800" b="1" kern="1200" dirty="0">
                <a:solidFill>
                  <a:srgbClr val="000000"/>
                </a:solidFill>
                <a:latin typeface="Source Sans Pro Light" panose="020B0403030403020204" pitchFamily="34" charset="0"/>
                <a:ea typeface="+mj-ea"/>
                <a:cs typeface="+mj-cs"/>
              </a:rPr>
              <a:t>A Unique Research </a:t>
            </a:r>
          </a:p>
          <a:p>
            <a:pPr marL="0" indent="0">
              <a:spcBef>
                <a:spcPct val="0"/>
              </a:spcBef>
              <a:spcAft>
                <a:spcPts val="600"/>
              </a:spcAft>
              <a:buNone/>
            </a:pPr>
            <a:r>
              <a:rPr lang="en-US" sz="2800" b="1" kern="1200" dirty="0">
                <a:solidFill>
                  <a:srgbClr val="000000"/>
                </a:solidFill>
                <a:latin typeface="Source Sans Pro Light" panose="020B0403030403020204" pitchFamily="34" charset="0"/>
                <a:ea typeface="+mj-ea"/>
                <a:cs typeface="+mj-cs"/>
              </a:rPr>
              <a:t>Co-operative for a Unique Energy Landscape</a:t>
            </a:r>
          </a:p>
        </p:txBody>
      </p:sp>
      <p:sp>
        <p:nvSpPr>
          <p:cNvPr id="7" name="Content Placeholder 2">
            <a:extLst>
              <a:ext uri="{FF2B5EF4-FFF2-40B4-BE49-F238E27FC236}">
                <a16:creationId xmlns:a16="http://schemas.microsoft.com/office/drawing/2014/main" id="{CED18838-80A3-4751-8CCA-2F7D5745B34D}"/>
              </a:ext>
            </a:extLst>
          </p:cNvPr>
          <p:cNvSpPr>
            <a:spLocks noGrp="1"/>
          </p:cNvSpPr>
          <p:nvPr/>
        </p:nvSpPr>
        <p:spPr>
          <a:xfrm>
            <a:off x="676361" y="2218249"/>
            <a:ext cx="4282740" cy="4182341"/>
          </a:xfrm>
          <a:prstGeom prst="rect">
            <a:avLst/>
          </a:prstGeom>
        </p:spPr>
        <p:txBody>
          <a:bodyPr vert="horz" lIns="91440" tIns="45720" rIns="91440" bIns="45720" rtlCol="0" anchor="ctr">
            <a:normAutofit fontScale="25000" lnSpcReduction="20000"/>
          </a:bodyPr>
          <a:lst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Source Sans Pro" charset="0"/>
                <a:ea typeface="Source Sans Pro" charset="0"/>
                <a:cs typeface="Source Sans Pro"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Source Sans Pro" charset="0"/>
                <a:ea typeface="Source Sans Pro" charset="0"/>
                <a:cs typeface="Source Sans Pro"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Source Sans Pro" charset="0"/>
                <a:ea typeface="Source Sans Pro" charset="0"/>
                <a:cs typeface="Source Sans Pro"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Aft>
                <a:spcPts val="1000"/>
              </a:spcAft>
              <a:buFont typeface="Arial" panose="020B0604020202020204" pitchFamily="34" charset="0"/>
              <a:buChar char="•"/>
            </a:pPr>
            <a:r>
              <a:rPr lang="en-US" sz="6400" dirty="0">
                <a:solidFill>
                  <a:srgbClr val="000000"/>
                </a:solidFill>
                <a:latin typeface="Source Sans Pro Light"/>
                <a:ea typeface="+mn-ea"/>
                <a:cs typeface="+mn-cs"/>
              </a:rPr>
              <a:t>17 Industry Partners joined with McMaster and Carleton Universities to form an Energy Research Consortium to tackle the problems facing the Canadian energy landscape with a </a:t>
            </a:r>
            <a:r>
              <a:rPr lang="en-US" sz="6400" b="1" u="sng" dirty="0">
                <a:solidFill>
                  <a:srgbClr val="000000"/>
                </a:solidFill>
                <a:latin typeface="Source Sans Pro Light"/>
                <a:ea typeface="+mn-ea"/>
                <a:cs typeface="+mn-cs"/>
              </a:rPr>
              <a:t>communities first approach.</a:t>
            </a:r>
          </a:p>
          <a:p>
            <a:pPr lvl="0">
              <a:spcAft>
                <a:spcPts val="1000"/>
              </a:spcAft>
              <a:buFont typeface="Arial" panose="020B0604020202020204" pitchFamily="34" charset="0"/>
              <a:buChar char="•"/>
            </a:pPr>
            <a:r>
              <a:rPr lang="en-US" sz="6400" dirty="0">
                <a:solidFill>
                  <a:srgbClr val="000000"/>
                </a:solidFill>
                <a:latin typeface="Source Sans Pro Light"/>
                <a:ea typeface="+mn-ea"/>
                <a:cs typeface="+mn-cs"/>
              </a:rPr>
              <a:t>Funded by NSERC and OCE to address with a goal to redesign how we interact with energy while increasing resiliency and efficacy of our existing cities from a holistic energy viewpoint.</a:t>
            </a:r>
          </a:p>
          <a:p>
            <a:pPr lvl="0">
              <a:spcAft>
                <a:spcPts val="1000"/>
              </a:spcAft>
              <a:buFont typeface="Arial" panose="020B0604020202020204" pitchFamily="34" charset="0"/>
              <a:buChar char="•"/>
            </a:pPr>
            <a:r>
              <a:rPr lang="en-US" sz="6400" dirty="0">
                <a:solidFill>
                  <a:srgbClr val="000000"/>
                </a:solidFill>
                <a:latin typeface="Source Sans Pro Light"/>
                <a:ea typeface="+mn-ea"/>
                <a:cs typeface="+mn-cs"/>
              </a:rPr>
              <a:t>$2.7 million in funding was awarded to McMaster University to support leading energy system research for its</a:t>
            </a:r>
            <a:r>
              <a:rPr lang="en-US" sz="6400" b="1" dirty="0">
                <a:solidFill>
                  <a:srgbClr val="000000"/>
                </a:solidFill>
                <a:latin typeface="Source Sans Pro Light"/>
                <a:ea typeface="+mn-ea"/>
                <a:cs typeface="+mn-cs"/>
              </a:rPr>
              <a:t> </a:t>
            </a:r>
            <a:r>
              <a:rPr lang="en-US" sz="6400" b="1" u="sng" dirty="0">
                <a:solidFill>
                  <a:srgbClr val="000000"/>
                </a:solidFill>
                <a:latin typeface="Source Sans Pro Light"/>
                <a:ea typeface="+mn-ea"/>
                <a:cs typeface="+mn-cs"/>
              </a:rPr>
              <a:t>ICE-Harvest Systems Project</a:t>
            </a:r>
          </a:p>
          <a:p>
            <a:pPr>
              <a:spcAft>
                <a:spcPts val="1000"/>
              </a:spcAft>
              <a:buFont typeface="Arial" panose="020B0604020202020204" pitchFamily="34" charset="0"/>
              <a:buChar char="•"/>
            </a:pPr>
            <a:r>
              <a:rPr lang="en-US" sz="6400" dirty="0">
                <a:solidFill>
                  <a:srgbClr val="000000"/>
                </a:solidFill>
                <a:latin typeface="Source Sans Pro Light"/>
                <a:ea typeface="+mn-ea"/>
                <a:cs typeface="+mn-cs"/>
              </a:rPr>
              <a:t>ICE-Harvest Systems promotes a VISION of a more sustainable community that produces, utilizes and manages its own energy systems</a:t>
            </a:r>
          </a:p>
          <a:p>
            <a:pPr lvl="0">
              <a:spcAft>
                <a:spcPts val="1000"/>
              </a:spcAft>
              <a:buFont typeface="Arial" panose="020B0604020202020204" pitchFamily="34" charset="0"/>
              <a:buChar char="•"/>
            </a:pPr>
            <a:endParaRPr lang="en-US" sz="1300" b="1" u="sng" dirty="0">
              <a:solidFill>
                <a:srgbClr val="000000"/>
              </a:solidFill>
              <a:latin typeface="+mn-lt"/>
              <a:ea typeface="+mn-ea"/>
              <a:cs typeface="+mn-cs"/>
            </a:endParaRPr>
          </a:p>
          <a:p>
            <a:pPr lvl="0">
              <a:spcAft>
                <a:spcPts val="1000"/>
              </a:spcAft>
              <a:buFont typeface="Arial" panose="020B0604020202020204" pitchFamily="34" charset="0"/>
              <a:buChar char="•"/>
            </a:pPr>
            <a:endParaRPr lang="en-US" sz="1300" b="1" u="sng" dirty="0">
              <a:solidFill>
                <a:srgbClr val="000000"/>
              </a:solidFill>
              <a:latin typeface="+mn-lt"/>
              <a:ea typeface="+mn-ea"/>
              <a:cs typeface="+mn-cs"/>
            </a:endParaRPr>
          </a:p>
        </p:txBody>
      </p:sp>
    </p:spTree>
    <p:extLst>
      <p:ext uri="{BB962C8B-B14F-4D97-AF65-F5344CB8AC3E}">
        <p14:creationId xmlns:p14="http://schemas.microsoft.com/office/powerpoint/2010/main" val="8173876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31A75-F142-4E89-A9BF-2DD89F8866C4}"/>
              </a:ext>
            </a:extLst>
          </p:cNvPr>
          <p:cNvSpPr>
            <a:spLocks noGrp="1"/>
          </p:cNvSpPr>
          <p:nvPr>
            <p:ph type="title"/>
          </p:nvPr>
        </p:nvSpPr>
        <p:spPr/>
        <p:txBody>
          <a:bodyPr/>
          <a:lstStyle/>
          <a:p>
            <a:r>
              <a:rPr lang="en-CA" dirty="0"/>
              <a:t>Summary</a:t>
            </a:r>
          </a:p>
        </p:txBody>
      </p:sp>
      <p:sp>
        <p:nvSpPr>
          <p:cNvPr id="3" name="Content Placeholder 2">
            <a:extLst>
              <a:ext uri="{FF2B5EF4-FFF2-40B4-BE49-F238E27FC236}">
                <a16:creationId xmlns:a16="http://schemas.microsoft.com/office/drawing/2014/main" id="{F4E7144E-1345-4443-8229-0F9B5606E85A}"/>
              </a:ext>
            </a:extLst>
          </p:cNvPr>
          <p:cNvSpPr>
            <a:spLocks noGrp="1"/>
          </p:cNvSpPr>
          <p:nvPr>
            <p:ph idx="1"/>
          </p:nvPr>
        </p:nvSpPr>
        <p:spPr/>
        <p:txBody>
          <a:bodyPr/>
          <a:lstStyle/>
          <a:p>
            <a:pPr marL="0" indent="0">
              <a:buNone/>
            </a:pPr>
            <a:r>
              <a:rPr lang="en-CA" dirty="0"/>
              <a:t>One Pipe Thermal Networks </a:t>
            </a:r>
          </a:p>
          <a:p>
            <a:pPr lvl="1"/>
            <a:r>
              <a:rPr lang="en-CA" dirty="0"/>
              <a:t>Reduce carbon emissions by shifting heating load from boilers to heat pumps</a:t>
            </a:r>
          </a:p>
          <a:p>
            <a:pPr lvl="1"/>
            <a:r>
              <a:rPr lang="en-CA" dirty="0"/>
              <a:t>Cost more operationally, but can be made cost competitive by </a:t>
            </a:r>
          </a:p>
          <a:p>
            <a:pPr lvl="2"/>
            <a:r>
              <a:rPr lang="en-CA" dirty="0"/>
              <a:t>changing the energy mix (local peaking power plant integration)</a:t>
            </a:r>
          </a:p>
          <a:p>
            <a:pPr lvl="2"/>
            <a:r>
              <a:rPr lang="en-CA" dirty="0"/>
              <a:t>capturing waste energy (future area of research)</a:t>
            </a:r>
          </a:p>
          <a:p>
            <a:pPr lvl="1"/>
            <a:r>
              <a:rPr lang="en-CA" dirty="0"/>
              <a:t>Reduce the total energy demand by creating a shared energy loop that allows the cooling and heating demands to counteract each other. </a:t>
            </a:r>
          </a:p>
          <a:p>
            <a:pPr lvl="1"/>
            <a:endParaRPr lang="en-CA" dirty="0"/>
          </a:p>
          <a:p>
            <a:pPr lvl="1"/>
            <a:endParaRPr lang="en-CA" dirty="0"/>
          </a:p>
          <a:p>
            <a:pPr lvl="1"/>
            <a:endParaRPr lang="en-CA" dirty="0"/>
          </a:p>
        </p:txBody>
      </p:sp>
      <p:sp>
        <p:nvSpPr>
          <p:cNvPr id="4" name="Date Placeholder 3">
            <a:extLst>
              <a:ext uri="{FF2B5EF4-FFF2-40B4-BE49-F238E27FC236}">
                <a16:creationId xmlns:a16="http://schemas.microsoft.com/office/drawing/2014/main" id="{7AF63AD1-D595-4369-A7EC-40E8B0FBE7B3}"/>
              </a:ext>
            </a:extLst>
          </p:cNvPr>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a:extLst>
              <a:ext uri="{FF2B5EF4-FFF2-40B4-BE49-F238E27FC236}">
                <a16:creationId xmlns:a16="http://schemas.microsoft.com/office/drawing/2014/main" id="{79B1AE8B-C3B4-4AB0-8B5F-0DF3101C5E5A}"/>
              </a:ext>
            </a:extLst>
          </p:cNvPr>
          <p:cNvSpPr>
            <a:spLocks noGrp="1"/>
          </p:cNvSpPr>
          <p:nvPr>
            <p:ph type="sldNum" sz="quarter" idx="12"/>
          </p:nvPr>
        </p:nvSpPr>
        <p:spPr/>
        <p:txBody>
          <a:bodyPr/>
          <a:lstStyle/>
          <a:p>
            <a:fld id="{A5499202-3E8F-3544-909B-3E08BFCCDA95}" type="slidenum">
              <a:rPr lang="en-US" smtClean="0"/>
              <a:t>20</a:t>
            </a:fld>
            <a:endParaRPr lang="en-US"/>
          </a:p>
        </p:txBody>
      </p:sp>
      <p:sp>
        <p:nvSpPr>
          <p:cNvPr id="6" name="Content Placeholder 5">
            <a:extLst>
              <a:ext uri="{FF2B5EF4-FFF2-40B4-BE49-F238E27FC236}">
                <a16:creationId xmlns:a16="http://schemas.microsoft.com/office/drawing/2014/main" id="{6C1C01D8-4DAA-4A96-9AA2-7DDD5CE1B3A2}"/>
              </a:ext>
            </a:extLst>
          </p:cNvPr>
          <p:cNvSpPr>
            <a:spLocks noGrp="1"/>
          </p:cNvSpPr>
          <p:nvPr>
            <p:ph sz="quarter" idx="13"/>
          </p:nvPr>
        </p:nvSpPr>
        <p:spPr/>
        <p:txBody>
          <a:bodyPr/>
          <a:lstStyle/>
          <a:p>
            <a:r>
              <a:rPr lang="en-CA" dirty="0"/>
              <a:t>21</a:t>
            </a:r>
          </a:p>
        </p:txBody>
      </p:sp>
    </p:spTree>
    <p:extLst>
      <p:ext uri="{BB962C8B-B14F-4D97-AF65-F5344CB8AC3E}">
        <p14:creationId xmlns:p14="http://schemas.microsoft.com/office/powerpoint/2010/main" val="547973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E520E54-5012-9E4A-BD53-FA5B45BD5C91}"/>
              </a:ext>
            </a:extLst>
          </p:cNvPr>
          <p:cNvSpPr/>
          <p:nvPr/>
        </p:nvSpPr>
        <p:spPr>
          <a:xfrm>
            <a:off x="0" y="6207369"/>
            <a:ext cx="12192000" cy="6506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a:extLst>
              <a:ext uri="{FF2B5EF4-FFF2-40B4-BE49-F238E27FC236}">
                <a16:creationId xmlns:a16="http://schemas.microsoft.com/office/drawing/2014/main" id="{22F2A8AB-4580-44AE-A141-E348228DBB3F}"/>
              </a:ext>
            </a:extLst>
          </p:cNvPr>
          <p:cNvSpPr txBox="1">
            <a:spLocks/>
          </p:cNvSpPr>
          <p:nvPr/>
        </p:nvSpPr>
        <p:spPr>
          <a:xfrm>
            <a:off x="1888957" y="1404526"/>
            <a:ext cx="8407400" cy="621771"/>
          </a:xfrm>
          <a:prstGeom prst="rect">
            <a:avLst/>
          </a:prstGeom>
        </p:spPr>
        <p:txBody>
          <a:bodyPr anchor="ctr"/>
          <a:lstStyle>
            <a:lvl1pPr algn="l" defTabSz="914400" rtl="0" eaLnBrk="1" latinLnBrk="0" hangingPunct="1">
              <a:lnSpc>
                <a:spcPct val="90000"/>
              </a:lnSpc>
              <a:spcBef>
                <a:spcPct val="0"/>
              </a:spcBef>
              <a:buNone/>
              <a:defRPr sz="4400" b="0" i="0" kern="1200">
                <a:solidFill>
                  <a:schemeClr val="tx1"/>
                </a:solidFill>
                <a:latin typeface="Source Sans Pro Light" charset="0"/>
                <a:ea typeface="Source Sans Pro Light" charset="0"/>
                <a:cs typeface="Source Sans Pro Light" charset="0"/>
              </a:defRPr>
            </a:lvl1pPr>
          </a:lstStyle>
          <a:p>
            <a:pPr algn="ctr"/>
            <a:r>
              <a:rPr lang="en-CA" sz="3600" dirty="0">
                <a:solidFill>
                  <a:srgbClr val="6C6C69"/>
                </a:solidFill>
                <a:latin typeface="Source Sans Pro" panose="020B0503030403020204" pitchFamily="34" charset="77"/>
              </a:rPr>
              <a:t>Thank You For Listening</a:t>
            </a:r>
          </a:p>
        </p:txBody>
      </p:sp>
      <p:sp>
        <p:nvSpPr>
          <p:cNvPr id="6" name="Title 1">
            <a:extLst>
              <a:ext uri="{FF2B5EF4-FFF2-40B4-BE49-F238E27FC236}">
                <a16:creationId xmlns:a16="http://schemas.microsoft.com/office/drawing/2014/main" id="{272D41E5-7B37-D94E-8E5A-CEA8B20C9D75}"/>
              </a:ext>
            </a:extLst>
          </p:cNvPr>
          <p:cNvSpPr txBox="1">
            <a:spLocks/>
          </p:cNvSpPr>
          <p:nvPr/>
        </p:nvSpPr>
        <p:spPr>
          <a:xfrm>
            <a:off x="2492611" y="3712837"/>
            <a:ext cx="2481891" cy="621771"/>
          </a:xfrm>
          <a:prstGeom prst="rect">
            <a:avLst/>
          </a:prstGeom>
        </p:spPr>
        <p:txBody>
          <a:bodyPr anchor="ctr"/>
          <a:lstStyle>
            <a:lvl1pPr algn="l" defTabSz="914400" rtl="0" eaLnBrk="1" latinLnBrk="0" hangingPunct="1">
              <a:lnSpc>
                <a:spcPct val="90000"/>
              </a:lnSpc>
              <a:spcBef>
                <a:spcPct val="0"/>
              </a:spcBef>
              <a:buNone/>
              <a:defRPr sz="4400" b="0" i="0" kern="1200">
                <a:solidFill>
                  <a:schemeClr val="tx1"/>
                </a:solidFill>
                <a:latin typeface="Source Sans Pro Light" charset="0"/>
                <a:ea typeface="Source Sans Pro Light" charset="0"/>
                <a:cs typeface="Source Sans Pro Light" charset="0"/>
              </a:defRPr>
            </a:lvl1pPr>
          </a:lstStyle>
          <a:p>
            <a:pPr algn="r"/>
            <a:r>
              <a:rPr lang="en-US" sz="1800" i="1" dirty="0">
                <a:latin typeface="Source Sans Pro Light" panose="020B0403030403020204" pitchFamily="34" charset="77"/>
              </a:rPr>
              <a:t>energy.mcmaster.ca</a:t>
            </a:r>
            <a:endParaRPr lang="en-CA" sz="1800" i="1" dirty="0">
              <a:latin typeface="Source Sans Pro Light" panose="020B0403030403020204" pitchFamily="34" charset="77"/>
            </a:endParaRPr>
          </a:p>
        </p:txBody>
      </p:sp>
      <p:sp>
        <p:nvSpPr>
          <p:cNvPr id="8" name="Right Triangle 7">
            <a:extLst>
              <a:ext uri="{FF2B5EF4-FFF2-40B4-BE49-F238E27FC236}">
                <a16:creationId xmlns:a16="http://schemas.microsoft.com/office/drawing/2014/main" id="{2056B4C9-BF1F-3F41-A1D8-03E19A71AAE9}"/>
              </a:ext>
            </a:extLst>
          </p:cNvPr>
          <p:cNvSpPr/>
          <p:nvPr/>
        </p:nvSpPr>
        <p:spPr>
          <a:xfrm flipH="1">
            <a:off x="0" y="4958862"/>
            <a:ext cx="12192000" cy="1899138"/>
          </a:xfrm>
          <a:prstGeom prst="rtTriangle">
            <a:avLst/>
          </a:prstGeom>
          <a:solidFill>
            <a:srgbClr val="6C6C69">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ight Triangle 6">
            <a:extLst>
              <a:ext uri="{FF2B5EF4-FFF2-40B4-BE49-F238E27FC236}">
                <a16:creationId xmlns:a16="http://schemas.microsoft.com/office/drawing/2014/main" id="{C0D77DFF-B836-7745-A075-C9B6FB540DF5}"/>
              </a:ext>
            </a:extLst>
          </p:cNvPr>
          <p:cNvSpPr/>
          <p:nvPr/>
        </p:nvSpPr>
        <p:spPr>
          <a:xfrm>
            <a:off x="0" y="4958862"/>
            <a:ext cx="12192000" cy="1899138"/>
          </a:xfrm>
          <a:prstGeom prst="rtTriangle">
            <a:avLst/>
          </a:prstGeom>
          <a:solidFill>
            <a:srgbClr val="972A42">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55044441-425B-9F46-9C09-A628C6A8588A}"/>
              </a:ext>
            </a:extLst>
          </p:cNvPr>
          <p:cNvSpPr/>
          <p:nvPr/>
        </p:nvSpPr>
        <p:spPr>
          <a:xfrm>
            <a:off x="9545053" y="368966"/>
            <a:ext cx="2537165" cy="105877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133AD57C-59F7-384F-8A9E-C914489CC7A8}"/>
              </a:ext>
            </a:extLst>
          </p:cNvPr>
          <p:cNvPicPr>
            <a:picLocks noChangeAspect="1"/>
          </p:cNvPicPr>
          <p:nvPr/>
        </p:nvPicPr>
        <p:blipFill>
          <a:blip r:embed="rId3"/>
          <a:stretch>
            <a:fillRect/>
          </a:stretch>
        </p:blipFill>
        <p:spPr>
          <a:xfrm>
            <a:off x="5249177" y="3235078"/>
            <a:ext cx="1684887" cy="1684887"/>
          </a:xfrm>
          <a:prstGeom prst="rect">
            <a:avLst/>
          </a:prstGeom>
        </p:spPr>
      </p:pic>
      <p:sp>
        <p:nvSpPr>
          <p:cNvPr id="20" name="Title 1">
            <a:extLst>
              <a:ext uri="{FF2B5EF4-FFF2-40B4-BE49-F238E27FC236}">
                <a16:creationId xmlns:a16="http://schemas.microsoft.com/office/drawing/2014/main" id="{9AC286E1-8978-404B-A076-820D4AF2F942}"/>
              </a:ext>
            </a:extLst>
          </p:cNvPr>
          <p:cNvSpPr txBox="1">
            <a:spLocks/>
          </p:cNvSpPr>
          <p:nvPr/>
        </p:nvSpPr>
        <p:spPr>
          <a:xfrm>
            <a:off x="7208739" y="3712837"/>
            <a:ext cx="2481891" cy="621771"/>
          </a:xfrm>
          <a:prstGeom prst="rect">
            <a:avLst/>
          </a:prstGeom>
        </p:spPr>
        <p:txBody>
          <a:bodyPr anchor="ctr"/>
          <a:lstStyle>
            <a:lvl1pPr algn="l" defTabSz="914400" rtl="0" eaLnBrk="1" latinLnBrk="0" hangingPunct="1">
              <a:lnSpc>
                <a:spcPct val="90000"/>
              </a:lnSpc>
              <a:spcBef>
                <a:spcPct val="0"/>
              </a:spcBef>
              <a:buNone/>
              <a:defRPr sz="4400" b="0" i="0" kern="1200">
                <a:solidFill>
                  <a:schemeClr val="tx1"/>
                </a:solidFill>
                <a:latin typeface="Source Sans Pro Light" charset="0"/>
                <a:ea typeface="Source Sans Pro Light" charset="0"/>
                <a:cs typeface="Source Sans Pro Light" charset="0"/>
              </a:defRPr>
            </a:lvl1pPr>
          </a:lstStyle>
          <a:p>
            <a:r>
              <a:rPr lang="en-CA" sz="1800" i="1" dirty="0">
                <a:latin typeface="Source Sans Pro Light" panose="020B0403030403020204" pitchFamily="34" charset="77"/>
              </a:rPr>
              <a:t>rogersrb@mcmaster.ca</a:t>
            </a:r>
          </a:p>
        </p:txBody>
      </p:sp>
      <p:cxnSp>
        <p:nvCxnSpPr>
          <p:cNvPr id="10" name="Straight Connector 9">
            <a:extLst>
              <a:ext uri="{FF2B5EF4-FFF2-40B4-BE49-F238E27FC236}">
                <a16:creationId xmlns:a16="http://schemas.microsoft.com/office/drawing/2014/main" id="{E23AEDBB-C33C-8243-8959-4108FFB01835}"/>
              </a:ext>
            </a:extLst>
          </p:cNvPr>
          <p:cNvCxnSpPr/>
          <p:nvPr/>
        </p:nvCxnSpPr>
        <p:spPr>
          <a:xfrm>
            <a:off x="1668594" y="2043882"/>
            <a:ext cx="8932985" cy="0"/>
          </a:xfrm>
          <a:prstGeom prst="line">
            <a:avLst/>
          </a:prstGeom>
          <a:ln>
            <a:solidFill>
              <a:srgbClr val="6C6C69"/>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466E5820-2CBA-4527-9FAB-2A8CCFB12972}"/>
              </a:ext>
            </a:extLst>
          </p:cNvPr>
          <p:cNvPicPr>
            <a:picLocks noChangeAspect="1"/>
          </p:cNvPicPr>
          <p:nvPr/>
        </p:nvPicPr>
        <p:blipFill>
          <a:blip r:embed="rId4"/>
          <a:stretch>
            <a:fillRect/>
          </a:stretch>
        </p:blipFill>
        <p:spPr>
          <a:xfrm>
            <a:off x="5249177" y="3235165"/>
            <a:ext cx="1684800" cy="1684800"/>
          </a:xfrm>
          <a:prstGeom prst="rect">
            <a:avLst/>
          </a:prstGeom>
        </p:spPr>
      </p:pic>
    </p:spTree>
    <p:extLst>
      <p:ext uri="{BB962C8B-B14F-4D97-AF65-F5344CB8AC3E}">
        <p14:creationId xmlns:p14="http://schemas.microsoft.com/office/powerpoint/2010/main" val="734908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FFB22-8A3B-44CB-8AB7-87AC45727CCA}"/>
              </a:ext>
            </a:extLst>
          </p:cNvPr>
          <p:cNvSpPr>
            <a:spLocks noGrp="1"/>
          </p:cNvSpPr>
          <p:nvPr>
            <p:ph type="title"/>
          </p:nvPr>
        </p:nvSpPr>
        <p:spPr/>
        <p:txBody>
          <a:bodyPr/>
          <a:lstStyle/>
          <a:p>
            <a:r>
              <a:rPr lang="en-CA" dirty="0"/>
              <a:t>Potential Solution</a:t>
            </a:r>
          </a:p>
        </p:txBody>
      </p:sp>
      <p:sp>
        <p:nvSpPr>
          <p:cNvPr id="3" name="Content Placeholder 2">
            <a:extLst>
              <a:ext uri="{FF2B5EF4-FFF2-40B4-BE49-F238E27FC236}">
                <a16:creationId xmlns:a16="http://schemas.microsoft.com/office/drawing/2014/main" id="{977D0770-457E-4725-952B-F11D6CF00B7E}"/>
              </a:ext>
            </a:extLst>
          </p:cNvPr>
          <p:cNvSpPr>
            <a:spLocks noGrp="1"/>
          </p:cNvSpPr>
          <p:nvPr>
            <p:ph idx="1"/>
          </p:nvPr>
        </p:nvSpPr>
        <p:spPr>
          <a:xfrm>
            <a:off x="838200" y="1969352"/>
            <a:ext cx="10515600" cy="1459648"/>
          </a:xfrm>
        </p:spPr>
        <p:txBody>
          <a:bodyPr/>
          <a:lstStyle/>
          <a:p>
            <a:pPr marL="0" indent="0" algn="ctr">
              <a:buNone/>
            </a:pPr>
            <a:r>
              <a:rPr lang="en-CA" i="1" dirty="0">
                <a:latin typeface="Source Sans Pro" panose="020B0503030403020204" pitchFamily="34" charset="0"/>
              </a:rPr>
              <a:t>Integrated Community Energy Systems – A Whole Systems Approach</a:t>
            </a:r>
          </a:p>
        </p:txBody>
      </p:sp>
      <p:sp>
        <p:nvSpPr>
          <p:cNvPr id="4" name="Date Placeholder 3">
            <a:extLst>
              <a:ext uri="{FF2B5EF4-FFF2-40B4-BE49-F238E27FC236}">
                <a16:creationId xmlns:a16="http://schemas.microsoft.com/office/drawing/2014/main" id="{9DDA9F11-9488-4675-9465-59A42503C90F}"/>
              </a:ext>
            </a:extLst>
          </p:cNvPr>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a:extLst>
              <a:ext uri="{FF2B5EF4-FFF2-40B4-BE49-F238E27FC236}">
                <a16:creationId xmlns:a16="http://schemas.microsoft.com/office/drawing/2014/main" id="{45FA5421-EDEE-4030-98D4-A2DC3CBC3D9A}"/>
              </a:ext>
            </a:extLst>
          </p:cNvPr>
          <p:cNvSpPr>
            <a:spLocks noGrp="1"/>
          </p:cNvSpPr>
          <p:nvPr>
            <p:ph type="sldNum" sz="quarter" idx="12"/>
          </p:nvPr>
        </p:nvSpPr>
        <p:spPr/>
        <p:txBody>
          <a:bodyPr/>
          <a:lstStyle/>
          <a:p>
            <a:fld id="{A5499202-3E8F-3544-909B-3E08BFCCDA95}" type="slidenum">
              <a:rPr lang="en-US" smtClean="0"/>
              <a:t>3</a:t>
            </a:fld>
            <a:endParaRPr lang="en-US"/>
          </a:p>
        </p:txBody>
      </p:sp>
      <p:sp>
        <p:nvSpPr>
          <p:cNvPr id="6" name="Content Placeholder 5">
            <a:extLst>
              <a:ext uri="{FF2B5EF4-FFF2-40B4-BE49-F238E27FC236}">
                <a16:creationId xmlns:a16="http://schemas.microsoft.com/office/drawing/2014/main" id="{ACFC4F73-67AF-4371-9CE5-CC32810A538D}"/>
              </a:ext>
            </a:extLst>
          </p:cNvPr>
          <p:cNvSpPr>
            <a:spLocks noGrp="1"/>
          </p:cNvSpPr>
          <p:nvPr>
            <p:ph sz="quarter" idx="13"/>
          </p:nvPr>
        </p:nvSpPr>
        <p:spPr/>
        <p:txBody>
          <a:bodyPr/>
          <a:lstStyle/>
          <a:p>
            <a:r>
              <a:rPr lang="en-US" dirty="0"/>
              <a:t>21</a:t>
            </a:r>
          </a:p>
        </p:txBody>
      </p:sp>
      <p:grpSp>
        <p:nvGrpSpPr>
          <p:cNvPr id="19" name="Group 18">
            <a:extLst>
              <a:ext uri="{FF2B5EF4-FFF2-40B4-BE49-F238E27FC236}">
                <a16:creationId xmlns:a16="http://schemas.microsoft.com/office/drawing/2014/main" id="{A04F910F-CD0A-4558-8E75-E2EB2DC01CE0}"/>
              </a:ext>
            </a:extLst>
          </p:cNvPr>
          <p:cNvGrpSpPr/>
          <p:nvPr/>
        </p:nvGrpSpPr>
        <p:grpSpPr>
          <a:xfrm>
            <a:off x="1900692" y="2984333"/>
            <a:ext cx="8390616" cy="1800000"/>
            <a:chOff x="2028568" y="3394876"/>
            <a:chExt cx="8390616" cy="1800000"/>
          </a:xfrm>
        </p:grpSpPr>
        <p:pic>
          <p:nvPicPr>
            <p:cNvPr id="10" name="Picture 9">
              <a:extLst>
                <a:ext uri="{FF2B5EF4-FFF2-40B4-BE49-F238E27FC236}">
                  <a16:creationId xmlns:a16="http://schemas.microsoft.com/office/drawing/2014/main" id="{5D6FA940-B3F6-43B2-AB34-B8FE96CCE112}"/>
                </a:ext>
              </a:extLst>
            </p:cNvPr>
            <p:cNvPicPr>
              <a:picLocks noChangeAspect="1"/>
            </p:cNvPicPr>
            <p:nvPr/>
          </p:nvPicPr>
          <p:blipFill>
            <a:blip r:embed="rId3"/>
            <a:stretch>
              <a:fillRect/>
            </a:stretch>
          </p:blipFill>
          <p:spPr>
            <a:xfrm>
              <a:off x="2028568" y="3394876"/>
              <a:ext cx="1800000" cy="1800000"/>
            </a:xfrm>
            <a:prstGeom prst="rect">
              <a:avLst/>
            </a:prstGeom>
          </p:spPr>
        </p:pic>
        <p:pic>
          <p:nvPicPr>
            <p:cNvPr id="12" name="Picture 11">
              <a:extLst>
                <a:ext uri="{FF2B5EF4-FFF2-40B4-BE49-F238E27FC236}">
                  <a16:creationId xmlns:a16="http://schemas.microsoft.com/office/drawing/2014/main" id="{B13FC757-5E24-4F13-993F-0F76D25F3C84}"/>
                </a:ext>
              </a:extLst>
            </p:cNvPr>
            <p:cNvPicPr>
              <a:picLocks noChangeAspect="1"/>
            </p:cNvPicPr>
            <p:nvPr/>
          </p:nvPicPr>
          <p:blipFill>
            <a:blip r:embed="rId4"/>
            <a:stretch>
              <a:fillRect/>
            </a:stretch>
          </p:blipFill>
          <p:spPr>
            <a:xfrm>
              <a:off x="6422312" y="3394876"/>
              <a:ext cx="1800000" cy="1800000"/>
            </a:xfrm>
            <a:prstGeom prst="rect">
              <a:avLst/>
            </a:prstGeom>
          </p:spPr>
        </p:pic>
        <p:pic>
          <p:nvPicPr>
            <p:cNvPr id="16" name="Picture 15">
              <a:extLst>
                <a:ext uri="{FF2B5EF4-FFF2-40B4-BE49-F238E27FC236}">
                  <a16:creationId xmlns:a16="http://schemas.microsoft.com/office/drawing/2014/main" id="{6086CA43-E84D-45D5-B93D-7C2EB337920F}"/>
                </a:ext>
              </a:extLst>
            </p:cNvPr>
            <p:cNvPicPr>
              <a:picLocks noChangeAspect="1"/>
            </p:cNvPicPr>
            <p:nvPr/>
          </p:nvPicPr>
          <p:blipFill>
            <a:blip r:embed="rId5"/>
            <a:stretch>
              <a:fillRect/>
            </a:stretch>
          </p:blipFill>
          <p:spPr>
            <a:xfrm>
              <a:off x="8619184" y="3394876"/>
              <a:ext cx="1800000" cy="1800000"/>
            </a:xfrm>
            <a:prstGeom prst="rect">
              <a:avLst/>
            </a:prstGeom>
          </p:spPr>
        </p:pic>
        <p:pic>
          <p:nvPicPr>
            <p:cNvPr id="18" name="Picture 17">
              <a:extLst>
                <a:ext uri="{FF2B5EF4-FFF2-40B4-BE49-F238E27FC236}">
                  <a16:creationId xmlns:a16="http://schemas.microsoft.com/office/drawing/2014/main" id="{5CDF0CA7-51F8-45F9-AC20-1E0576DC19A3}"/>
                </a:ext>
              </a:extLst>
            </p:cNvPr>
            <p:cNvPicPr>
              <a:picLocks noChangeAspect="1"/>
            </p:cNvPicPr>
            <p:nvPr/>
          </p:nvPicPr>
          <p:blipFill>
            <a:blip r:embed="rId6"/>
            <a:stretch>
              <a:fillRect/>
            </a:stretch>
          </p:blipFill>
          <p:spPr>
            <a:xfrm>
              <a:off x="4225440" y="3394876"/>
              <a:ext cx="1800000" cy="1800000"/>
            </a:xfrm>
            <a:prstGeom prst="rect">
              <a:avLst/>
            </a:prstGeom>
          </p:spPr>
        </p:pic>
      </p:grpSp>
      <p:sp>
        <p:nvSpPr>
          <p:cNvPr id="20" name="TextBox 19">
            <a:extLst>
              <a:ext uri="{FF2B5EF4-FFF2-40B4-BE49-F238E27FC236}">
                <a16:creationId xmlns:a16="http://schemas.microsoft.com/office/drawing/2014/main" id="{C65D90D7-C4D5-4C07-9B38-D3E97DFCC07D}"/>
              </a:ext>
            </a:extLst>
          </p:cNvPr>
          <p:cNvSpPr txBox="1"/>
          <p:nvPr/>
        </p:nvSpPr>
        <p:spPr>
          <a:xfrm>
            <a:off x="1782279" y="4790610"/>
            <a:ext cx="2036826" cy="584775"/>
          </a:xfrm>
          <a:prstGeom prst="rect">
            <a:avLst/>
          </a:prstGeom>
          <a:noFill/>
        </p:spPr>
        <p:txBody>
          <a:bodyPr wrap="square" rtlCol="0">
            <a:spAutoFit/>
          </a:bodyPr>
          <a:lstStyle/>
          <a:p>
            <a:pPr algn="ctr"/>
            <a:r>
              <a:rPr lang="en-CA" sz="1600" dirty="0">
                <a:latin typeface="Source Sans Pro" panose="020B0503030403020204" pitchFamily="34" charset="0"/>
              </a:rPr>
              <a:t>Thermal Energy Generation</a:t>
            </a:r>
          </a:p>
        </p:txBody>
      </p:sp>
      <p:sp>
        <p:nvSpPr>
          <p:cNvPr id="21" name="TextBox 20">
            <a:extLst>
              <a:ext uri="{FF2B5EF4-FFF2-40B4-BE49-F238E27FC236}">
                <a16:creationId xmlns:a16="http://schemas.microsoft.com/office/drawing/2014/main" id="{025BB5DB-BCD3-4AF9-8CD9-CD545E661703}"/>
              </a:ext>
            </a:extLst>
          </p:cNvPr>
          <p:cNvSpPr txBox="1"/>
          <p:nvPr/>
        </p:nvSpPr>
        <p:spPr>
          <a:xfrm>
            <a:off x="3979151" y="4784333"/>
            <a:ext cx="2036826" cy="584775"/>
          </a:xfrm>
          <a:prstGeom prst="rect">
            <a:avLst/>
          </a:prstGeom>
          <a:noFill/>
        </p:spPr>
        <p:txBody>
          <a:bodyPr wrap="square" rtlCol="0">
            <a:spAutoFit/>
          </a:bodyPr>
          <a:lstStyle/>
          <a:p>
            <a:pPr algn="ctr"/>
            <a:r>
              <a:rPr lang="en-CA" sz="1600" dirty="0">
                <a:latin typeface="Source Sans Pro" panose="020B0503030403020204" pitchFamily="34" charset="0"/>
              </a:rPr>
              <a:t>Electrical </a:t>
            </a:r>
          </a:p>
          <a:p>
            <a:pPr algn="ctr"/>
            <a:r>
              <a:rPr lang="en-CA" sz="1600" dirty="0">
                <a:latin typeface="Source Sans Pro" panose="020B0503030403020204" pitchFamily="34" charset="0"/>
              </a:rPr>
              <a:t>Generation</a:t>
            </a:r>
          </a:p>
        </p:txBody>
      </p:sp>
      <p:sp>
        <p:nvSpPr>
          <p:cNvPr id="22" name="TextBox 21">
            <a:extLst>
              <a:ext uri="{FF2B5EF4-FFF2-40B4-BE49-F238E27FC236}">
                <a16:creationId xmlns:a16="http://schemas.microsoft.com/office/drawing/2014/main" id="{E182DF71-D292-4048-8297-5D47BA8D30D0}"/>
              </a:ext>
            </a:extLst>
          </p:cNvPr>
          <p:cNvSpPr txBox="1"/>
          <p:nvPr/>
        </p:nvSpPr>
        <p:spPr>
          <a:xfrm>
            <a:off x="6176023" y="4791562"/>
            <a:ext cx="2036826" cy="584775"/>
          </a:xfrm>
          <a:prstGeom prst="rect">
            <a:avLst/>
          </a:prstGeom>
          <a:noFill/>
        </p:spPr>
        <p:txBody>
          <a:bodyPr wrap="square" rtlCol="0">
            <a:spAutoFit/>
          </a:bodyPr>
          <a:lstStyle/>
          <a:p>
            <a:pPr algn="ctr"/>
            <a:r>
              <a:rPr lang="en-CA" sz="1600" dirty="0">
                <a:latin typeface="Source Sans Pro" panose="020B0503030403020204" pitchFamily="34" charset="0"/>
              </a:rPr>
              <a:t>Thermal Energy Storage</a:t>
            </a:r>
          </a:p>
        </p:txBody>
      </p:sp>
      <p:sp>
        <p:nvSpPr>
          <p:cNvPr id="23" name="TextBox 22">
            <a:extLst>
              <a:ext uri="{FF2B5EF4-FFF2-40B4-BE49-F238E27FC236}">
                <a16:creationId xmlns:a16="http://schemas.microsoft.com/office/drawing/2014/main" id="{50E2481C-5F64-4CEF-8B68-523473704E43}"/>
              </a:ext>
            </a:extLst>
          </p:cNvPr>
          <p:cNvSpPr txBox="1"/>
          <p:nvPr/>
        </p:nvSpPr>
        <p:spPr>
          <a:xfrm>
            <a:off x="8372895" y="4784332"/>
            <a:ext cx="2036826" cy="584775"/>
          </a:xfrm>
          <a:prstGeom prst="rect">
            <a:avLst/>
          </a:prstGeom>
          <a:noFill/>
        </p:spPr>
        <p:txBody>
          <a:bodyPr wrap="square" rtlCol="0">
            <a:spAutoFit/>
          </a:bodyPr>
          <a:lstStyle/>
          <a:p>
            <a:pPr algn="ctr"/>
            <a:r>
              <a:rPr lang="en-CA" sz="1600" dirty="0">
                <a:latin typeface="Source Sans Pro" panose="020B0503030403020204" pitchFamily="34" charset="0"/>
              </a:rPr>
              <a:t>Electrical </a:t>
            </a:r>
          </a:p>
          <a:p>
            <a:pPr algn="ctr"/>
            <a:r>
              <a:rPr lang="en-CA" sz="1600" dirty="0">
                <a:latin typeface="Source Sans Pro" panose="020B0503030403020204" pitchFamily="34" charset="0"/>
              </a:rPr>
              <a:t>Storage</a:t>
            </a:r>
          </a:p>
        </p:txBody>
      </p:sp>
    </p:spTree>
    <p:extLst>
      <p:ext uri="{BB962C8B-B14F-4D97-AF65-F5344CB8AC3E}">
        <p14:creationId xmlns:p14="http://schemas.microsoft.com/office/powerpoint/2010/main" val="2210569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err="1"/>
              <a:t>Modelica</a:t>
            </a:r>
            <a:endParaRPr lang="en-US" dirty="0"/>
          </a:p>
        </p:txBody>
      </p:sp>
      <p:sp>
        <p:nvSpPr>
          <p:cNvPr id="4" name="Date Placeholder 3"/>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p:cNvSpPr>
            <a:spLocks noGrp="1"/>
          </p:cNvSpPr>
          <p:nvPr>
            <p:ph type="sldNum" sz="quarter" idx="12"/>
          </p:nvPr>
        </p:nvSpPr>
        <p:spPr/>
        <p:txBody>
          <a:bodyPr/>
          <a:lstStyle/>
          <a:p>
            <a:fld id="{A5499202-3E8F-3544-909B-3E08BFCCDA95}" type="slidenum">
              <a:rPr lang="en-US" smtClean="0"/>
              <a:t>4</a:t>
            </a:fld>
            <a:endParaRPr lang="en-US"/>
          </a:p>
        </p:txBody>
      </p:sp>
      <p:pic>
        <p:nvPicPr>
          <p:cNvPr id="7" name="Content Placeholder 6">
            <a:extLst>
              <a:ext uri="{FF2B5EF4-FFF2-40B4-BE49-F238E27FC236}">
                <a16:creationId xmlns:a16="http://schemas.microsoft.com/office/drawing/2014/main" id="{2F3A63D4-1A83-4D63-AFF1-3493C4419A5E}"/>
              </a:ext>
            </a:extLst>
          </p:cNvPr>
          <p:cNvPicPr>
            <a:picLocks noGrp="1" noChangeAspect="1"/>
          </p:cNvPicPr>
          <p:nvPr>
            <p:ph sz="quarter" idx="13"/>
          </p:nvPr>
        </p:nvPicPr>
        <p:blipFill rotWithShape="1">
          <a:blip r:embed="rId2"/>
          <a:srcRect l="2583" t="3342" r="4530"/>
          <a:stretch/>
        </p:blipFill>
        <p:spPr>
          <a:xfrm>
            <a:off x="531861" y="1367528"/>
            <a:ext cx="11128277" cy="4590092"/>
          </a:xfrm>
        </p:spPr>
      </p:pic>
      <p:sp>
        <p:nvSpPr>
          <p:cNvPr id="8" name="Content Placeholder 5">
            <a:extLst>
              <a:ext uri="{FF2B5EF4-FFF2-40B4-BE49-F238E27FC236}">
                <a16:creationId xmlns:a16="http://schemas.microsoft.com/office/drawing/2014/main" id="{CDBFB7AA-BFCB-4E9B-86A1-79135F82ABAE}"/>
              </a:ext>
            </a:extLst>
          </p:cNvPr>
          <p:cNvSpPr txBox="1">
            <a:spLocks/>
          </p:cNvSpPr>
          <p:nvPr/>
        </p:nvSpPr>
        <p:spPr>
          <a:xfrm>
            <a:off x="11123357" y="6387353"/>
            <a:ext cx="392624" cy="334120"/>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Tx/>
              <a:buNone/>
              <a:defRPr sz="1200" b="1" i="0" kern="1200">
                <a:solidFill>
                  <a:schemeClr val="bg1">
                    <a:lumMod val="50000"/>
                  </a:schemeClr>
                </a:solidFill>
                <a:latin typeface="Source Sans Pro Semibold" charset="0"/>
                <a:ea typeface="Source Sans Pro Semibold" charset="0"/>
                <a:cs typeface="Source Sans Pro Semibold"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Source Sans Pro" charset="0"/>
                <a:ea typeface="Source Sans Pro" charset="0"/>
                <a:cs typeface="Source Sans Pro"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Source Sans Pro" charset="0"/>
                <a:ea typeface="Source Sans Pro" charset="0"/>
                <a:cs typeface="Source Sans Pro"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6</a:t>
            </a:r>
          </a:p>
        </p:txBody>
      </p:sp>
      <p:pic>
        <p:nvPicPr>
          <p:cNvPr id="6" name="Picture 5">
            <a:extLst>
              <a:ext uri="{FF2B5EF4-FFF2-40B4-BE49-F238E27FC236}">
                <a16:creationId xmlns:a16="http://schemas.microsoft.com/office/drawing/2014/main" id="{57ACD30E-8D59-4611-AE67-692518BE95CC}"/>
              </a:ext>
            </a:extLst>
          </p:cNvPr>
          <p:cNvPicPr>
            <a:picLocks noChangeAspect="1"/>
          </p:cNvPicPr>
          <p:nvPr/>
        </p:nvPicPr>
        <p:blipFill>
          <a:blip r:embed="rId3"/>
          <a:stretch>
            <a:fillRect/>
          </a:stretch>
        </p:blipFill>
        <p:spPr>
          <a:xfrm>
            <a:off x="720" y="0"/>
            <a:ext cx="12190560" cy="6858000"/>
          </a:xfrm>
          <a:prstGeom prst="rect">
            <a:avLst/>
          </a:prstGeom>
        </p:spPr>
      </p:pic>
    </p:spTree>
    <p:extLst>
      <p:ext uri="{BB962C8B-B14F-4D97-AF65-F5344CB8AC3E}">
        <p14:creationId xmlns:p14="http://schemas.microsoft.com/office/powerpoint/2010/main" val="13848090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ICE Harvest Facility</a:t>
            </a:r>
            <a:endParaRPr lang="en-US" dirty="0"/>
          </a:p>
        </p:txBody>
      </p:sp>
      <p:sp>
        <p:nvSpPr>
          <p:cNvPr id="4" name="Date Placeholder 3"/>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p:cNvSpPr>
            <a:spLocks noGrp="1"/>
          </p:cNvSpPr>
          <p:nvPr>
            <p:ph type="sldNum" sz="quarter" idx="12"/>
          </p:nvPr>
        </p:nvSpPr>
        <p:spPr/>
        <p:txBody>
          <a:bodyPr/>
          <a:lstStyle/>
          <a:p>
            <a:fld id="{A5499202-3E8F-3544-909B-3E08BFCCDA95}" type="slidenum">
              <a:rPr lang="en-US" smtClean="0"/>
              <a:t>5</a:t>
            </a:fld>
            <a:endParaRPr lang="en-US"/>
          </a:p>
        </p:txBody>
      </p:sp>
      <p:sp>
        <p:nvSpPr>
          <p:cNvPr id="6" name="Content Placeholder 5"/>
          <p:cNvSpPr>
            <a:spLocks noGrp="1"/>
          </p:cNvSpPr>
          <p:nvPr>
            <p:ph sz="quarter" idx="13"/>
          </p:nvPr>
        </p:nvSpPr>
        <p:spPr/>
        <p:txBody>
          <a:bodyPr/>
          <a:lstStyle/>
          <a:p>
            <a:r>
              <a:rPr lang="en-US" dirty="0"/>
              <a:t>21</a:t>
            </a:r>
          </a:p>
        </p:txBody>
      </p:sp>
      <p:pic>
        <p:nvPicPr>
          <p:cNvPr id="11" name="Picture 10">
            <a:extLst>
              <a:ext uri="{FF2B5EF4-FFF2-40B4-BE49-F238E27FC236}">
                <a16:creationId xmlns:a16="http://schemas.microsoft.com/office/drawing/2014/main" id="{867D7BA7-B4C1-4594-B0DF-570150DF7093}"/>
              </a:ext>
            </a:extLst>
          </p:cNvPr>
          <p:cNvPicPr>
            <a:picLocks noChangeAspect="1"/>
          </p:cNvPicPr>
          <p:nvPr/>
        </p:nvPicPr>
        <p:blipFill>
          <a:blip r:embed="rId2"/>
          <a:stretch>
            <a:fillRect/>
          </a:stretch>
        </p:blipFill>
        <p:spPr>
          <a:xfrm>
            <a:off x="693777" y="1549068"/>
            <a:ext cx="6195860" cy="4132728"/>
          </a:xfrm>
          <a:prstGeom prst="rect">
            <a:avLst/>
          </a:prstGeom>
        </p:spPr>
      </p:pic>
      <p:pic>
        <p:nvPicPr>
          <p:cNvPr id="21" name="Picture 20">
            <a:extLst>
              <a:ext uri="{FF2B5EF4-FFF2-40B4-BE49-F238E27FC236}">
                <a16:creationId xmlns:a16="http://schemas.microsoft.com/office/drawing/2014/main" id="{62146ACC-4F78-4F9A-A11A-218A111C0B83}"/>
              </a:ext>
            </a:extLst>
          </p:cNvPr>
          <p:cNvPicPr>
            <a:picLocks noChangeAspect="1"/>
          </p:cNvPicPr>
          <p:nvPr/>
        </p:nvPicPr>
        <p:blipFill>
          <a:blip r:embed="rId3"/>
          <a:stretch>
            <a:fillRect/>
          </a:stretch>
        </p:blipFill>
        <p:spPr>
          <a:xfrm>
            <a:off x="7238830" y="1549068"/>
            <a:ext cx="4132728" cy="4132728"/>
          </a:xfrm>
          <a:prstGeom prst="rect">
            <a:avLst/>
          </a:prstGeom>
        </p:spPr>
      </p:pic>
    </p:spTree>
    <p:extLst>
      <p:ext uri="{BB962C8B-B14F-4D97-AF65-F5344CB8AC3E}">
        <p14:creationId xmlns:p14="http://schemas.microsoft.com/office/powerpoint/2010/main" val="14518336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85FFD-22BF-4762-A81B-07C4694D45AA}"/>
              </a:ext>
            </a:extLst>
          </p:cNvPr>
          <p:cNvSpPr>
            <a:spLocks noGrp="1"/>
          </p:cNvSpPr>
          <p:nvPr>
            <p:ph type="title"/>
          </p:nvPr>
        </p:nvSpPr>
        <p:spPr/>
        <p:txBody>
          <a:bodyPr>
            <a:normAutofit/>
          </a:bodyPr>
          <a:lstStyle/>
          <a:p>
            <a:r>
              <a:rPr lang="en-CA" dirty="0"/>
              <a:t>My Focus: Thermal Networks</a:t>
            </a:r>
          </a:p>
        </p:txBody>
      </p:sp>
      <p:sp>
        <p:nvSpPr>
          <p:cNvPr id="4" name="Date Placeholder 3">
            <a:extLst>
              <a:ext uri="{FF2B5EF4-FFF2-40B4-BE49-F238E27FC236}">
                <a16:creationId xmlns:a16="http://schemas.microsoft.com/office/drawing/2014/main" id="{FD57F881-794B-4793-AAAB-A51EC42A46B4}"/>
              </a:ext>
            </a:extLst>
          </p:cNvPr>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a:extLst>
              <a:ext uri="{FF2B5EF4-FFF2-40B4-BE49-F238E27FC236}">
                <a16:creationId xmlns:a16="http://schemas.microsoft.com/office/drawing/2014/main" id="{CFEBBEE8-0FB9-4DA4-834A-8272BDA1E5ED}"/>
              </a:ext>
            </a:extLst>
          </p:cNvPr>
          <p:cNvSpPr>
            <a:spLocks noGrp="1"/>
          </p:cNvSpPr>
          <p:nvPr>
            <p:ph type="sldNum" sz="quarter" idx="12"/>
          </p:nvPr>
        </p:nvSpPr>
        <p:spPr/>
        <p:txBody>
          <a:bodyPr/>
          <a:lstStyle/>
          <a:p>
            <a:fld id="{A5499202-3E8F-3544-909B-3E08BFCCDA95}" type="slidenum">
              <a:rPr lang="en-US" smtClean="0"/>
              <a:t>6</a:t>
            </a:fld>
            <a:endParaRPr lang="en-US"/>
          </a:p>
        </p:txBody>
      </p:sp>
      <p:sp>
        <p:nvSpPr>
          <p:cNvPr id="6" name="Content Placeholder 5">
            <a:extLst>
              <a:ext uri="{FF2B5EF4-FFF2-40B4-BE49-F238E27FC236}">
                <a16:creationId xmlns:a16="http://schemas.microsoft.com/office/drawing/2014/main" id="{76B59BFC-0A92-4BC3-B4D5-487D09CBB1CD}"/>
              </a:ext>
            </a:extLst>
          </p:cNvPr>
          <p:cNvSpPr>
            <a:spLocks noGrp="1"/>
          </p:cNvSpPr>
          <p:nvPr>
            <p:ph sz="quarter" idx="13"/>
          </p:nvPr>
        </p:nvSpPr>
        <p:spPr/>
        <p:txBody>
          <a:bodyPr/>
          <a:lstStyle/>
          <a:p>
            <a:r>
              <a:rPr lang="en-CA" dirty="0"/>
              <a:t>21</a:t>
            </a:r>
          </a:p>
        </p:txBody>
      </p:sp>
      <p:pic>
        <p:nvPicPr>
          <p:cNvPr id="10" name="Picture 9">
            <a:extLst>
              <a:ext uri="{FF2B5EF4-FFF2-40B4-BE49-F238E27FC236}">
                <a16:creationId xmlns:a16="http://schemas.microsoft.com/office/drawing/2014/main" id="{B5A04EBE-5090-429F-A74C-4ABB0839BC15}"/>
              </a:ext>
            </a:extLst>
          </p:cNvPr>
          <p:cNvPicPr>
            <a:picLocks noChangeAspect="1"/>
          </p:cNvPicPr>
          <p:nvPr/>
        </p:nvPicPr>
        <p:blipFill rotWithShape="1">
          <a:blip r:embed="rId2"/>
          <a:srcRect t="26476" b="17905"/>
          <a:stretch/>
        </p:blipFill>
        <p:spPr>
          <a:xfrm>
            <a:off x="796636" y="1881051"/>
            <a:ext cx="10598727" cy="3814355"/>
          </a:xfrm>
          <a:prstGeom prst="rect">
            <a:avLst/>
          </a:prstGeom>
        </p:spPr>
      </p:pic>
      <p:sp>
        <p:nvSpPr>
          <p:cNvPr id="11" name="TextBox 10">
            <a:extLst>
              <a:ext uri="{FF2B5EF4-FFF2-40B4-BE49-F238E27FC236}">
                <a16:creationId xmlns:a16="http://schemas.microsoft.com/office/drawing/2014/main" id="{7A2246E6-BFDC-4629-9258-2FD9546094B3}"/>
              </a:ext>
            </a:extLst>
          </p:cNvPr>
          <p:cNvSpPr txBox="1"/>
          <p:nvPr/>
        </p:nvSpPr>
        <p:spPr>
          <a:xfrm>
            <a:off x="838200" y="1272751"/>
            <a:ext cx="4785854" cy="523220"/>
          </a:xfrm>
          <a:prstGeom prst="rect">
            <a:avLst/>
          </a:prstGeom>
          <a:noFill/>
        </p:spPr>
        <p:txBody>
          <a:bodyPr wrap="square" rtlCol="0">
            <a:spAutoFit/>
          </a:bodyPr>
          <a:lstStyle/>
          <a:p>
            <a:r>
              <a:rPr lang="en-CA" sz="2800" b="1" dirty="0"/>
              <a:t>Four Pipe Thermal Network</a:t>
            </a:r>
          </a:p>
        </p:txBody>
      </p:sp>
    </p:spTree>
    <p:extLst>
      <p:ext uri="{BB962C8B-B14F-4D97-AF65-F5344CB8AC3E}">
        <p14:creationId xmlns:p14="http://schemas.microsoft.com/office/powerpoint/2010/main" val="21743979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85FFD-22BF-4762-A81B-07C4694D45AA}"/>
              </a:ext>
            </a:extLst>
          </p:cNvPr>
          <p:cNvSpPr>
            <a:spLocks noGrp="1"/>
          </p:cNvSpPr>
          <p:nvPr>
            <p:ph type="title"/>
          </p:nvPr>
        </p:nvSpPr>
        <p:spPr/>
        <p:txBody>
          <a:bodyPr>
            <a:normAutofit/>
          </a:bodyPr>
          <a:lstStyle/>
          <a:p>
            <a:r>
              <a:rPr lang="en-CA" dirty="0"/>
              <a:t>My Focus: Thermal Networks</a:t>
            </a:r>
          </a:p>
        </p:txBody>
      </p:sp>
      <p:sp>
        <p:nvSpPr>
          <p:cNvPr id="4" name="Date Placeholder 3">
            <a:extLst>
              <a:ext uri="{FF2B5EF4-FFF2-40B4-BE49-F238E27FC236}">
                <a16:creationId xmlns:a16="http://schemas.microsoft.com/office/drawing/2014/main" id="{FD57F881-794B-4793-AAAB-A51EC42A46B4}"/>
              </a:ext>
            </a:extLst>
          </p:cNvPr>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a:extLst>
              <a:ext uri="{FF2B5EF4-FFF2-40B4-BE49-F238E27FC236}">
                <a16:creationId xmlns:a16="http://schemas.microsoft.com/office/drawing/2014/main" id="{CFEBBEE8-0FB9-4DA4-834A-8272BDA1E5ED}"/>
              </a:ext>
            </a:extLst>
          </p:cNvPr>
          <p:cNvSpPr>
            <a:spLocks noGrp="1"/>
          </p:cNvSpPr>
          <p:nvPr>
            <p:ph type="sldNum" sz="quarter" idx="12"/>
          </p:nvPr>
        </p:nvSpPr>
        <p:spPr/>
        <p:txBody>
          <a:bodyPr/>
          <a:lstStyle/>
          <a:p>
            <a:fld id="{A5499202-3E8F-3544-909B-3E08BFCCDA95}" type="slidenum">
              <a:rPr lang="en-US" smtClean="0"/>
              <a:t>7</a:t>
            </a:fld>
            <a:endParaRPr lang="en-US"/>
          </a:p>
        </p:txBody>
      </p:sp>
      <p:sp>
        <p:nvSpPr>
          <p:cNvPr id="6" name="Content Placeholder 5">
            <a:extLst>
              <a:ext uri="{FF2B5EF4-FFF2-40B4-BE49-F238E27FC236}">
                <a16:creationId xmlns:a16="http://schemas.microsoft.com/office/drawing/2014/main" id="{76B59BFC-0A92-4BC3-B4D5-487D09CBB1CD}"/>
              </a:ext>
            </a:extLst>
          </p:cNvPr>
          <p:cNvSpPr>
            <a:spLocks noGrp="1"/>
          </p:cNvSpPr>
          <p:nvPr>
            <p:ph sz="quarter" idx="13"/>
          </p:nvPr>
        </p:nvSpPr>
        <p:spPr/>
        <p:txBody>
          <a:bodyPr/>
          <a:lstStyle/>
          <a:p>
            <a:r>
              <a:rPr lang="en-CA" dirty="0"/>
              <a:t>21</a:t>
            </a:r>
          </a:p>
        </p:txBody>
      </p:sp>
      <p:pic>
        <p:nvPicPr>
          <p:cNvPr id="9" name="Picture 8">
            <a:extLst>
              <a:ext uri="{FF2B5EF4-FFF2-40B4-BE49-F238E27FC236}">
                <a16:creationId xmlns:a16="http://schemas.microsoft.com/office/drawing/2014/main" id="{9A19F64A-9A34-4712-A5C0-9FFB89B51468}"/>
              </a:ext>
            </a:extLst>
          </p:cNvPr>
          <p:cNvPicPr>
            <a:picLocks noChangeAspect="1"/>
          </p:cNvPicPr>
          <p:nvPr/>
        </p:nvPicPr>
        <p:blipFill rotWithShape="1">
          <a:blip r:embed="rId2"/>
          <a:srcRect t="28381" b="18096"/>
          <a:stretch/>
        </p:blipFill>
        <p:spPr>
          <a:xfrm>
            <a:off x="796636" y="2011681"/>
            <a:ext cx="10598727" cy="3670663"/>
          </a:xfrm>
          <a:prstGeom prst="rect">
            <a:avLst/>
          </a:prstGeom>
        </p:spPr>
      </p:pic>
      <p:sp>
        <p:nvSpPr>
          <p:cNvPr id="10" name="TextBox 9">
            <a:extLst>
              <a:ext uri="{FF2B5EF4-FFF2-40B4-BE49-F238E27FC236}">
                <a16:creationId xmlns:a16="http://schemas.microsoft.com/office/drawing/2014/main" id="{BD645B07-221C-4529-BE56-CE6221408086}"/>
              </a:ext>
            </a:extLst>
          </p:cNvPr>
          <p:cNvSpPr txBox="1"/>
          <p:nvPr/>
        </p:nvSpPr>
        <p:spPr>
          <a:xfrm>
            <a:off x="838200" y="1272751"/>
            <a:ext cx="4785854" cy="523220"/>
          </a:xfrm>
          <a:prstGeom prst="rect">
            <a:avLst/>
          </a:prstGeom>
          <a:noFill/>
        </p:spPr>
        <p:txBody>
          <a:bodyPr wrap="square" rtlCol="0">
            <a:spAutoFit/>
          </a:bodyPr>
          <a:lstStyle/>
          <a:p>
            <a:r>
              <a:rPr lang="en-CA" sz="2800" b="1" dirty="0"/>
              <a:t>One Pipe Thermal Network</a:t>
            </a:r>
          </a:p>
        </p:txBody>
      </p:sp>
    </p:spTree>
    <p:extLst>
      <p:ext uri="{BB962C8B-B14F-4D97-AF65-F5344CB8AC3E}">
        <p14:creationId xmlns:p14="http://schemas.microsoft.com/office/powerpoint/2010/main" val="854221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2960454"/>
            <a:ext cx="9144000" cy="937092"/>
          </a:xfrm>
        </p:spPr>
        <p:txBody>
          <a:bodyPr>
            <a:noAutofit/>
          </a:bodyPr>
          <a:lstStyle/>
          <a:p>
            <a:pPr>
              <a:lnSpc>
                <a:spcPct val="120000"/>
              </a:lnSpc>
              <a:spcBef>
                <a:spcPts val="600"/>
              </a:spcBef>
              <a:spcAft>
                <a:spcPts val="2400"/>
              </a:spcAft>
            </a:pPr>
            <a:r>
              <a:rPr lang="en-US" sz="6000" b="1" dirty="0" err="1">
                <a:latin typeface="Source Sans Pro ExtraLight" panose="020B0303030403020204" pitchFamily="34" charset="0"/>
                <a:ea typeface="Source Sans Pro Semibold" charset="0"/>
                <a:cs typeface="Source Sans Pro Semibold" charset="0"/>
              </a:rPr>
              <a:t>Modelica</a:t>
            </a:r>
            <a:r>
              <a:rPr lang="en-US" sz="6000" b="1" dirty="0">
                <a:latin typeface="Source Sans Pro ExtraLight" panose="020B0303030403020204" pitchFamily="34" charset="0"/>
                <a:ea typeface="Source Sans Pro Semibold" charset="0"/>
                <a:cs typeface="Source Sans Pro Semibold" charset="0"/>
              </a:rPr>
              <a:t> Models</a:t>
            </a:r>
            <a:endParaRPr lang="en-US" sz="6000" dirty="0">
              <a:latin typeface="Source Sans Pro ExtraLight" panose="020B0303030403020204" pitchFamily="34" charset="0"/>
            </a:endParaRPr>
          </a:p>
        </p:txBody>
      </p:sp>
      <p:sp>
        <p:nvSpPr>
          <p:cNvPr id="4" name="Date Placeholder 3"/>
          <p:cNvSpPr>
            <a:spLocks noGrp="1"/>
          </p:cNvSpPr>
          <p:nvPr>
            <p:ph type="dt" sz="half" idx="10"/>
          </p:nvPr>
        </p:nvSpPr>
        <p:spPr/>
        <p:txBody>
          <a:bodyPr/>
          <a:lstStyle/>
          <a:p>
            <a:fld id="{648E1D02-8EBF-564A-BC90-C1D70E917687}" type="datetime1">
              <a:rPr lang="en-CA" smtClean="0"/>
              <a:t>2018-10-05</a:t>
            </a:fld>
            <a:endParaRPr lang="en-US" dirty="0"/>
          </a:p>
        </p:txBody>
      </p:sp>
      <p:sp>
        <p:nvSpPr>
          <p:cNvPr id="5" name="Slide Number Placeholder 4"/>
          <p:cNvSpPr>
            <a:spLocks noGrp="1"/>
          </p:cNvSpPr>
          <p:nvPr>
            <p:ph type="sldNum" sz="quarter" idx="12"/>
          </p:nvPr>
        </p:nvSpPr>
        <p:spPr/>
        <p:txBody>
          <a:bodyPr/>
          <a:lstStyle/>
          <a:p>
            <a:fld id="{A5499202-3E8F-3544-909B-3E08BFCCDA95}" type="slidenum">
              <a:rPr lang="en-US" smtClean="0"/>
              <a:t>8</a:t>
            </a:fld>
            <a:endParaRPr lang="en-US" dirty="0"/>
          </a:p>
        </p:txBody>
      </p:sp>
      <p:sp>
        <p:nvSpPr>
          <p:cNvPr id="6" name="Content Placeholder 5"/>
          <p:cNvSpPr>
            <a:spLocks noGrp="1"/>
          </p:cNvSpPr>
          <p:nvPr>
            <p:ph sz="quarter" idx="13"/>
          </p:nvPr>
        </p:nvSpPr>
        <p:spPr/>
        <p:txBody>
          <a:bodyPr/>
          <a:lstStyle/>
          <a:p>
            <a:r>
              <a:rPr lang="en-US" dirty="0"/>
              <a:t>21</a:t>
            </a:r>
          </a:p>
        </p:txBody>
      </p:sp>
    </p:spTree>
    <p:extLst>
      <p:ext uri="{BB962C8B-B14F-4D97-AF65-F5344CB8AC3E}">
        <p14:creationId xmlns:p14="http://schemas.microsoft.com/office/powerpoint/2010/main" val="37446690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CB861B8-72D7-4F32-9FF5-28B79A6AE90D}"/>
              </a:ext>
            </a:extLst>
          </p:cNvPr>
          <p:cNvPicPr>
            <a:picLocks noChangeAspect="1"/>
          </p:cNvPicPr>
          <p:nvPr/>
        </p:nvPicPr>
        <p:blipFill rotWithShape="1">
          <a:blip r:embed="rId3"/>
          <a:srcRect b="14848"/>
          <a:stretch/>
        </p:blipFill>
        <p:spPr>
          <a:xfrm>
            <a:off x="354871" y="1130858"/>
            <a:ext cx="11597642" cy="4982559"/>
          </a:xfrm>
          <a:prstGeom prst="rect">
            <a:avLst/>
          </a:prstGeom>
        </p:spPr>
      </p:pic>
      <p:sp>
        <p:nvSpPr>
          <p:cNvPr id="2" name="Title 1"/>
          <p:cNvSpPr>
            <a:spLocks noGrp="1"/>
          </p:cNvSpPr>
          <p:nvPr>
            <p:ph type="title"/>
          </p:nvPr>
        </p:nvSpPr>
        <p:spPr/>
        <p:txBody>
          <a:bodyPr/>
          <a:lstStyle/>
          <a:p>
            <a:r>
              <a:rPr lang="en-CA" dirty="0"/>
              <a:t>One Pipe Thermal Network</a:t>
            </a:r>
            <a:endParaRPr lang="en-US" dirty="0"/>
          </a:p>
        </p:txBody>
      </p:sp>
      <p:sp>
        <p:nvSpPr>
          <p:cNvPr id="4" name="Date Placeholder 3"/>
          <p:cNvSpPr>
            <a:spLocks noGrp="1"/>
          </p:cNvSpPr>
          <p:nvPr>
            <p:ph type="dt" sz="half" idx="10"/>
          </p:nvPr>
        </p:nvSpPr>
        <p:spPr/>
        <p:txBody>
          <a:bodyPr/>
          <a:lstStyle/>
          <a:p>
            <a:fld id="{02603986-2030-914C-BAB4-E45178F0955F}" type="datetime1">
              <a:rPr lang="en-CA" smtClean="0"/>
              <a:t>2018-10-05</a:t>
            </a:fld>
            <a:endParaRPr lang="en-US"/>
          </a:p>
        </p:txBody>
      </p:sp>
      <p:sp>
        <p:nvSpPr>
          <p:cNvPr id="5" name="Slide Number Placeholder 4"/>
          <p:cNvSpPr>
            <a:spLocks noGrp="1"/>
          </p:cNvSpPr>
          <p:nvPr>
            <p:ph type="sldNum" sz="quarter" idx="12"/>
          </p:nvPr>
        </p:nvSpPr>
        <p:spPr/>
        <p:txBody>
          <a:bodyPr/>
          <a:lstStyle/>
          <a:p>
            <a:fld id="{A5499202-3E8F-3544-909B-3E08BFCCDA95}" type="slidenum">
              <a:rPr lang="en-US" smtClean="0"/>
              <a:t>9</a:t>
            </a:fld>
            <a:endParaRPr lang="en-US"/>
          </a:p>
        </p:txBody>
      </p:sp>
      <p:sp>
        <p:nvSpPr>
          <p:cNvPr id="8" name="Content Placeholder 5">
            <a:extLst>
              <a:ext uri="{FF2B5EF4-FFF2-40B4-BE49-F238E27FC236}">
                <a16:creationId xmlns:a16="http://schemas.microsoft.com/office/drawing/2014/main" id="{CDBFB7AA-BFCB-4E9B-86A1-79135F82ABAE}"/>
              </a:ext>
            </a:extLst>
          </p:cNvPr>
          <p:cNvSpPr txBox="1">
            <a:spLocks/>
          </p:cNvSpPr>
          <p:nvPr/>
        </p:nvSpPr>
        <p:spPr>
          <a:xfrm>
            <a:off x="11123357" y="6387353"/>
            <a:ext cx="392624" cy="334120"/>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1000"/>
              </a:spcBef>
              <a:buFontTx/>
              <a:buNone/>
              <a:defRPr sz="1200" b="1" i="0" kern="1200">
                <a:solidFill>
                  <a:schemeClr val="bg1">
                    <a:lumMod val="50000"/>
                  </a:schemeClr>
                </a:solidFill>
                <a:latin typeface="Source Sans Pro Semibold" charset="0"/>
                <a:ea typeface="Source Sans Pro Semibold" charset="0"/>
                <a:cs typeface="Source Sans Pro Semibold"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Source Sans Pro" charset="0"/>
                <a:ea typeface="Source Sans Pro" charset="0"/>
                <a:cs typeface="Source Sans Pro"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Source Sans Pro" charset="0"/>
                <a:ea typeface="Source Sans Pro" charset="0"/>
                <a:cs typeface="Source Sans Pro"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Source Sans Pro" charset="0"/>
                <a:ea typeface="Source Sans Pro" charset="0"/>
                <a:cs typeface="Source Sans Pro"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21</a:t>
            </a:r>
          </a:p>
        </p:txBody>
      </p:sp>
      <p:grpSp>
        <p:nvGrpSpPr>
          <p:cNvPr id="7" name="Group 6">
            <a:extLst>
              <a:ext uri="{FF2B5EF4-FFF2-40B4-BE49-F238E27FC236}">
                <a16:creationId xmlns:a16="http://schemas.microsoft.com/office/drawing/2014/main" id="{1B68215F-2A73-42BA-BA9C-818BF36A4273}"/>
              </a:ext>
            </a:extLst>
          </p:cNvPr>
          <p:cNvGrpSpPr/>
          <p:nvPr/>
        </p:nvGrpSpPr>
        <p:grpSpPr>
          <a:xfrm>
            <a:off x="4467498" y="2544687"/>
            <a:ext cx="6205937" cy="3433748"/>
            <a:chOff x="4467498" y="2544687"/>
            <a:chExt cx="6205937" cy="3433748"/>
          </a:xfrm>
        </p:grpSpPr>
        <p:sp>
          <p:nvSpPr>
            <p:cNvPr id="3" name="Rectangle 2">
              <a:extLst>
                <a:ext uri="{FF2B5EF4-FFF2-40B4-BE49-F238E27FC236}">
                  <a16:creationId xmlns:a16="http://schemas.microsoft.com/office/drawing/2014/main" id="{FE5A6B2A-3FF3-4600-9179-0B4A0B0762D7}"/>
                </a:ext>
              </a:extLst>
            </p:cNvPr>
            <p:cNvSpPr/>
            <p:nvPr/>
          </p:nvSpPr>
          <p:spPr>
            <a:xfrm>
              <a:off x="4467498" y="2544687"/>
              <a:ext cx="2403566" cy="1243542"/>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433291DD-E5D3-4C76-A048-86579FBBA9F3}"/>
                </a:ext>
              </a:extLst>
            </p:cNvPr>
            <p:cNvSpPr/>
            <p:nvPr/>
          </p:nvSpPr>
          <p:spPr>
            <a:xfrm>
              <a:off x="8269869" y="2544687"/>
              <a:ext cx="2403566" cy="1243542"/>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2CCF1497-F20C-4BD5-932F-CDA24A85B242}"/>
                </a:ext>
              </a:extLst>
            </p:cNvPr>
            <p:cNvSpPr/>
            <p:nvPr/>
          </p:nvSpPr>
          <p:spPr>
            <a:xfrm>
              <a:off x="7068086" y="4734893"/>
              <a:ext cx="2403566" cy="1243542"/>
            </a:xfrm>
            <a:prstGeom prst="rect">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40977152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xit" presetSubtype="0" fill="hold" nodeType="clickEffect">
                                  <p:stCondLst>
                                    <p:cond delay="0"/>
                                  </p:stCondLst>
                                  <p:childTnLst>
                                    <p:animEffect transition="out" filter="fade">
                                      <p:cBhvr>
                                        <p:cTn id="11" dur="500"/>
                                        <p:tgtEl>
                                          <p:spTgt spid="7"/>
                                        </p:tgtEl>
                                      </p:cBhvr>
                                    </p:animEffect>
                                    <p:set>
                                      <p:cBhvr>
                                        <p:cTn id="1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60D64154-016B-5941-927C-420EFDFB5016}" vid="{BFD28362-0ADD-6445-B27A-04EC0356B2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MIESTemplate</Template>
  <TotalTime>2685</TotalTime>
  <Words>904</Words>
  <Application>Microsoft Office PowerPoint</Application>
  <PresentationFormat>Widescreen</PresentationFormat>
  <Paragraphs>169</Paragraphs>
  <Slides>21</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Calibri</vt:lpstr>
      <vt:lpstr>Source Sans Pro</vt:lpstr>
      <vt:lpstr>Source Sans Pro ExtraLight</vt:lpstr>
      <vt:lpstr>Source Sans Pro Light</vt:lpstr>
      <vt:lpstr>Source Sans Pro Semibold</vt:lpstr>
      <vt:lpstr>Office Theme</vt:lpstr>
      <vt:lpstr>Single Pipe Design for Integrated Community Energy Systems</vt:lpstr>
      <vt:lpstr>PowerPoint Presentation</vt:lpstr>
      <vt:lpstr>Potential Solution</vt:lpstr>
      <vt:lpstr>Modelica</vt:lpstr>
      <vt:lpstr>ICE Harvest Facility</vt:lpstr>
      <vt:lpstr>My Focus: Thermal Networks</vt:lpstr>
      <vt:lpstr>My Focus: Thermal Networks</vt:lpstr>
      <vt:lpstr>Modelica Models</vt:lpstr>
      <vt:lpstr>One Pipe Thermal Network</vt:lpstr>
      <vt:lpstr>Four Pipe Thermal Network</vt:lpstr>
      <vt:lpstr>Case Study</vt:lpstr>
      <vt:lpstr>PowerPoint Presentation</vt:lpstr>
      <vt:lpstr>PowerPoint Presentation</vt:lpstr>
      <vt:lpstr>Energy Landscape</vt:lpstr>
      <vt:lpstr>Potential Problem</vt:lpstr>
      <vt:lpstr>PowerPoint Presentation</vt:lpstr>
      <vt:lpstr>Results Heating and Cooling</vt:lpstr>
      <vt:lpstr>PowerPoint Presentation</vt:lpstr>
      <vt:lpstr>PowerPoint Presentation</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Optimization of Thermal Distribution Networks</dc:title>
  <dc:creator>R. Rogers</dc:creator>
  <cp:lastModifiedBy>R. Rogers</cp:lastModifiedBy>
  <cp:revision>88</cp:revision>
  <dcterms:created xsi:type="dcterms:W3CDTF">2018-05-08T15:09:16Z</dcterms:created>
  <dcterms:modified xsi:type="dcterms:W3CDTF">2018-10-05T15:31:39Z</dcterms:modified>
</cp:coreProperties>
</file>